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51"/>
  </p:notesMasterIdLst>
  <p:sldIdLst>
    <p:sldId id="256" r:id="rId3"/>
    <p:sldId id="257" r:id="rId4"/>
    <p:sldId id="522" r:id="rId5"/>
    <p:sldId id="514" r:id="rId6"/>
    <p:sldId id="259" r:id="rId7"/>
    <p:sldId id="523" r:id="rId8"/>
    <p:sldId id="258" r:id="rId9"/>
    <p:sldId id="261" r:id="rId10"/>
    <p:sldId id="262" r:id="rId11"/>
    <p:sldId id="263" r:id="rId12"/>
    <p:sldId id="524" r:id="rId13"/>
    <p:sldId id="266" r:id="rId14"/>
    <p:sldId id="265" r:id="rId15"/>
    <p:sldId id="270" r:id="rId16"/>
    <p:sldId id="271" r:id="rId17"/>
    <p:sldId id="268" r:id="rId18"/>
    <p:sldId id="529" r:id="rId19"/>
    <p:sldId id="267" r:id="rId20"/>
    <p:sldId id="284" r:id="rId21"/>
    <p:sldId id="283" r:id="rId22"/>
    <p:sldId id="272" r:id="rId23"/>
    <p:sldId id="525" r:id="rId24"/>
    <p:sldId id="527" r:id="rId25"/>
    <p:sldId id="528" r:id="rId26"/>
    <p:sldId id="274" r:id="rId27"/>
    <p:sldId id="288" r:id="rId28"/>
    <p:sldId id="285" r:id="rId29"/>
    <p:sldId id="308" r:id="rId30"/>
    <p:sldId id="537" r:id="rId31"/>
    <p:sldId id="289" r:id="rId32"/>
    <p:sldId id="291" r:id="rId33"/>
    <p:sldId id="278" r:id="rId34"/>
    <p:sldId id="290" r:id="rId35"/>
    <p:sldId id="269" r:id="rId36"/>
    <p:sldId id="534" r:id="rId37"/>
    <p:sldId id="279" r:id="rId38"/>
    <p:sldId id="307" r:id="rId39"/>
    <p:sldId id="280" r:id="rId40"/>
    <p:sldId id="538" r:id="rId41"/>
    <p:sldId id="539" r:id="rId42"/>
    <p:sldId id="541" r:id="rId43"/>
    <p:sldId id="542" r:id="rId44"/>
    <p:sldId id="286" r:id="rId45"/>
    <p:sldId id="294" r:id="rId46"/>
    <p:sldId id="295" r:id="rId47"/>
    <p:sldId id="296" r:id="rId48"/>
    <p:sldId id="543" r:id="rId49"/>
    <p:sldId id="309"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43077624-8682-4483-93FB-9E388BD97957}">
          <p14:sldIdLst>
            <p14:sldId id="256"/>
            <p14:sldId id="257"/>
            <p14:sldId id="522"/>
            <p14:sldId id="514"/>
            <p14:sldId id="259"/>
            <p14:sldId id="523"/>
            <p14:sldId id="258"/>
          </p14:sldIdLst>
        </p14:section>
        <p14:section name="Continuous Integration" id="{CE630715-72CD-40E2-B025-A7952E47B80C}">
          <p14:sldIdLst>
            <p14:sldId id="261"/>
            <p14:sldId id="262"/>
            <p14:sldId id="263"/>
            <p14:sldId id="524"/>
            <p14:sldId id="266"/>
            <p14:sldId id="265"/>
            <p14:sldId id="270"/>
            <p14:sldId id="271"/>
            <p14:sldId id="268"/>
            <p14:sldId id="529"/>
            <p14:sldId id="267"/>
            <p14:sldId id="284"/>
            <p14:sldId id="283"/>
            <p14:sldId id="272"/>
            <p14:sldId id="525"/>
            <p14:sldId id="527"/>
            <p14:sldId id="528"/>
            <p14:sldId id="274"/>
          </p14:sldIdLst>
        </p14:section>
        <p14:section name="Continuous Deployement" id="{74478631-7A8B-4C23-A182-9C3598F96FE2}">
          <p14:sldIdLst>
            <p14:sldId id="288"/>
            <p14:sldId id="285"/>
            <p14:sldId id="308"/>
            <p14:sldId id="537"/>
            <p14:sldId id="289"/>
            <p14:sldId id="291"/>
            <p14:sldId id="278"/>
            <p14:sldId id="290"/>
            <p14:sldId id="269"/>
            <p14:sldId id="534"/>
            <p14:sldId id="279"/>
            <p14:sldId id="307"/>
            <p14:sldId id="280"/>
            <p14:sldId id="538"/>
            <p14:sldId id="539"/>
            <p14:sldId id="541"/>
            <p14:sldId id="542"/>
            <p14:sldId id="286"/>
            <p14:sldId id="294"/>
            <p14:sldId id="295"/>
            <p14:sldId id="296"/>
            <p14:sldId id="543"/>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07" autoAdjust="0"/>
    <p:restoredTop sz="70000" autoAdjust="0"/>
  </p:normalViewPr>
  <p:slideViewPr>
    <p:cSldViewPr snapToGrid="0">
      <p:cViewPr varScale="1">
        <p:scale>
          <a:sx n="43" d="100"/>
          <a:sy n="43" d="100"/>
        </p:scale>
        <p:origin x="688" y="256"/>
      </p:cViewPr>
      <p:guideLst/>
    </p:cSldViewPr>
  </p:slideViewPr>
  <p:notesTextViewPr>
    <p:cViewPr>
      <p:scale>
        <a:sx n="1" d="1"/>
        <a:sy n="1" d="1"/>
      </p:scale>
      <p:origin x="0" y="0"/>
    </p:cViewPr>
  </p:notesTextViewPr>
  <p:sorterViewPr>
    <p:cViewPr>
      <p:scale>
        <a:sx n="70" d="100"/>
        <a:sy n="70" d="100"/>
      </p:scale>
      <p:origin x="0" y="-16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discussed several different agile practices - including TDD (we also discussed code review, sprints/scrum and team organization).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One of the key arguments for applying TDD is that it creates fast feedback loops. That is: when you are building your new feature, you always have tests that you can quickly run in order to determine whether or not you are done. When this code enters maintenance mode, and others are working on it, THEY have tests that they can quickly run to find out if they broke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&lt;Ask students to comment on what they think might be cost/benefit analysis for TDD – what is the cost of those feedback loops? Is there something else that you could do to create other feedback loops?&gt;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15049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So, a</a:t>
            </a:r>
            <a:r>
              <a:rPr dirty="0"/>
              <a:t>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Example: apple gives their employees </a:t>
            </a:r>
            <a:r>
              <a:rPr dirty="0" err="1"/>
              <a:t>iphone</a:t>
            </a:r>
            <a:r>
              <a:rPr dirty="0"/>
              <a:t> for testing. Slack/</a:t>
            </a:r>
            <a:r>
              <a:rPr dirty="0" err="1"/>
              <a:t>facebook</a:t>
            </a:r>
            <a:r>
              <a:rPr dirty="0"/>
              <a:t> employees are “forced” to be part of beta testing. We use internal developers to serve as testers</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Again, a core aspect of continuous delivery processes is that they are *automated*. 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a:t>
            </a:r>
            <a:r>
              <a:rPr lang="en-US"/>
              <a:t>spinnaker’s documentation&gt;</a:t>
            </a:r>
            <a:endParaRPr lang="en-US" dirty="0"/>
          </a:p>
        </p:txBody>
      </p:sp>
    </p:spTree>
    <p:extLst>
      <p:ext uri="{BB962C8B-B14F-4D97-AF65-F5344CB8AC3E}">
        <p14:creationId xmlns:p14="http://schemas.microsoft.com/office/powerpoint/2010/main" val="2087833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Typically a </a:t>
            </a:r>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Setting up complete staging environments (or A/B environments) can be tedious and error-prone, once you consider everything that might go into creating that environment.</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Facebook re-architected their release process. (pause to read quote)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2/27/24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13183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2/27/24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70938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2/27/24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52470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2/27/24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026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2/27/24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627891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2/27/24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878768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195033221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25513429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039160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2/27/24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77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2/27/24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6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2/27/24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97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2/27/24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2/27/24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7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2/27/24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635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2/27/24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84934658"/>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xkcd.com/120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arxiv.org/abs/2310.1213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spinnaker.io/docs/concepts/#application-deployment" TargetMode="External"/><Relationship Id="rId5" Type="http://schemas.openxmlformats.org/officeDocument/2006/relationships/image" Target="../media/image27.png"/><Relationship Id="rId4" Type="http://schemas.openxmlformats.org/officeDocument/2006/relationships/image" Target="../media/image26.tif"/></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www.chef.io/blog/announcing-chef"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www.youtube.com/watch?v=qyzymLlj9a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hyperlink" Target="https://www.datadoghq.com/blog/gke-dashboards-integration-improvemen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www.akitasoftware.com/blog-posts/plug-and-play-endpoint-views-for-metrics-error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t>© 202</a:t>
            </a:r>
            <a:r>
              <a:rPr lang="en-US"/>
              <a:t>4</a:t>
            </a:r>
            <a:r>
              <a:t> </a:t>
            </a:r>
            <a:r>
              <a:rPr dirty="0"/>
              <a:t>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Jon Bell, 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xfrm>
            <a:off x="1676400" y="2826560"/>
            <a:ext cx="21031200" cy="1876480"/>
          </a:xfrm>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6810272" y="4703040"/>
            <a:ext cx="9587968" cy="7789699"/>
          </a:xfrm>
          <a:prstGeom prst="rect">
            <a:avLst/>
          </a:prstGeom>
          <a:ln w="12700">
            <a:miter lim="400000"/>
          </a:ln>
        </p:spPr>
      </p:pic>
      <p:sp>
        <p:nvSpPr>
          <p:cNvPr id="270" name="© Randal Munroe/xkcd, licensed CC-BY-SA…"/>
          <p:cNvSpPr txBox="1"/>
          <p:nvPr/>
        </p:nvSpPr>
        <p:spPr>
          <a:xfrm>
            <a:off x="9182100" y="12763379"/>
            <a:ext cx="6019801"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Randal Munroe/xkcd, licensed CC-BY-SA</a:t>
            </a:r>
          </a:p>
          <a:p>
            <a:r>
              <a:rPr u="sng">
                <a:solidFill>
                  <a:srgbClr val="0000FF"/>
                </a:solidFill>
                <a:uFill>
                  <a:solidFill>
                    <a:srgbClr val="0000FF"/>
                  </a:solidFill>
                </a:uFill>
                <a:hlinkClick r:id="rId4"/>
              </a:rPr>
              <a:t>https://xkcd.com/1205/</a:t>
            </a:r>
            <a: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tretch>
            <a:fillRect/>
          </a:stretch>
        </p:blipFill>
        <p:spPr>
          <a:xfrm>
            <a:off x="4678680" y="3046946"/>
            <a:ext cx="13822680" cy="1095348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3587459"/>
            <a:ext cx="10994829" cy="10078594"/>
          </a:xfrm>
          <a:prstGeom prst="rect">
            <a:avLst/>
          </a:prstGeom>
          <a:ln w="12700">
            <a:miter lim="400000"/>
          </a:ln>
        </p:spPr>
      </p:pic>
      <p:sp>
        <p:nvSpPr>
          <p:cNvPr id="163" name="Title 1"/>
          <p:cNvSpPr txBox="1">
            <a:spLocks noGrp="1"/>
          </p:cNvSpPr>
          <p:nvPr>
            <p:ph type="title"/>
          </p:nvPr>
        </p:nvSpPr>
        <p:spPr>
          <a:prstGeom prst="rect">
            <a:avLst/>
          </a:prstGeom>
        </p:spPr>
        <p:txBody>
          <a:bodyPr/>
          <a:lstStyle/>
          <a:p>
            <a:r>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type="body" idx="1"/>
          </p:nvPr>
        </p:nvSpPr>
        <p:spPr>
          <a:prstGeom prst="rect">
            <a:avLst/>
          </a:prstGeom>
        </p:spPr>
        <p:txBody>
          <a:bodyPr/>
          <a:lstStyle/>
          <a:p>
            <a:r>
              <a:rPr lang="en-US" dirty="0"/>
              <a:t>Determining </a:t>
            </a:r>
            <a:r>
              <a:rPr lang="en-US" i="1" dirty="0"/>
              <a:t>how</a:t>
            </a:r>
            <a:r>
              <a:rPr lang="en-US" dirty="0"/>
              <a:t> to apply CI can be non-trivial for a larger project, all with a cost vs quality tradeoff: what is the cost of automation vs the value of developer time?</a:t>
            </a:r>
          </a:p>
          <a:p>
            <a:endParaRPr dirty="0"/>
          </a:p>
          <a:p>
            <a:pPr lvl="1">
              <a:buFont typeface="Arial" panose="020B0604020202020204" pitchFamily="34" charset="0"/>
              <a:buChar char="•"/>
            </a:pPr>
            <a:r>
              <a:rPr sz="4400" dirty="0"/>
              <a:t>Do we integrate changes immediately, or do a pre-commit test?</a:t>
            </a:r>
            <a:endParaRPr lang="en-US" sz="4400" dirty="0"/>
          </a:p>
          <a:p>
            <a:pPr lvl="1">
              <a:buFont typeface="Arial" panose="020B0604020202020204" pitchFamily="34" charset="0"/>
              <a:buChar char="•"/>
            </a:pPr>
            <a:r>
              <a:rPr sz="4400" dirty="0"/>
              <a:t>Which tests do we run when we integrate?</a:t>
            </a:r>
            <a:endParaRPr lang="en-US" sz="4400" dirty="0"/>
          </a:p>
          <a:p>
            <a:pPr lvl="1">
              <a:buFont typeface="Arial" panose="020B0604020202020204" pitchFamily="34" charset="0"/>
              <a:buChar char="•"/>
            </a:pPr>
            <a:r>
              <a:rPr lang="en-US" sz="4400" dirty="0"/>
              <a:t>When do we integrate code review?</a:t>
            </a:r>
          </a:p>
          <a:p>
            <a:pPr lvl="1">
              <a:buFont typeface="Arial" panose="020B0604020202020204" pitchFamily="34" charset="0"/>
              <a:buChar char="•"/>
            </a:pPr>
            <a:r>
              <a:rPr sz="4400" dirty="0"/>
              <a:t>How do we compose the system under test at each point?</a:t>
            </a:r>
            <a:endParaRPr lang="en-US" sz="4400" dirty="0"/>
          </a:p>
          <a:p>
            <a:pPr indent="-533400"/>
            <a:endParaRPr dirty="0"/>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1676400" y="3000320"/>
            <a:ext cx="12565614" cy="8702676"/>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14242014" y="3237456"/>
            <a:ext cx="10050546" cy="8228404"/>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t>Attributes of effective CI processes</a:t>
            </a:r>
          </a:p>
        </p:txBody>
      </p:sp>
      <p:sp>
        <p:nvSpPr>
          <p:cNvPr id="113" name="Slide Subtitle"/>
          <p:cNvSpPr txBox="1">
            <a:spLocks noGrp="1"/>
          </p:cNvSpPr>
          <p:nvPr>
            <p:ph idx="1"/>
          </p:nvPr>
        </p:nvSpPr>
        <p:spPr>
          <a:xfrm>
            <a:off x="1676400" y="3000320"/>
            <a:ext cx="14022040" cy="8702676"/>
          </a:xfrm>
          <a:prstGeom prst="rect">
            <a:avLst/>
          </a:prstGeom>
        </p:spPr>
        <p:txBody>
          <a:bodyPr>
            <a:normAutofit/>
          </a:bodyPr>
          <a:lstStyle/>
          <a:p>
            <a:pPr marL="685800" indent="-685800">
              <a:buFont typeface="Arial" panose="020B0604020202020204" pitchFamily="34" charset="0"/>
              <a:buChar char="•"/>
            </a:pPr>
            <a:r>
              <a:rPr lang="en-US" dirty="0"/>
              <a:t>Policies:</a:t>
            </a:r>
          </a:p>
          <a:p>
            <a:pPr marL="1714500" lvl="1" indent="-685800">
              <a:buFont typeface="Arial" panose="020B0604020202020204" pitchFamily="34" charset="0"/>
              <a:buChar char="•"/>
            </a:pPr>
            <a:r>
              <a:rPr lang="en-US" dirty="0"/>
              <a:t>Do not allow builds to remain broken for a long time</a:t>
            </a:r>
          </a:p>
          <a:p>
            <a:pPr marL="1714500" lvl="1" indent="-685800">
              <a:buFont typeface="Arial" panose="020B0604020202020204" pitchFamily="34" charset="0"/>
              <a:buChar char="•"/>
            </a:pPr>
            <a:r>
              <a:rPr lang="en-US" dirty="0"/>
              <a:t>CI should run for every change</a:t>
            </a:r>
          </a:p>
          <a:p>
            <a:pPr marL="1714500" lvl="1" indent="-685800">
              <a:buFont typeface="Arial" panose="020B0604020202020204" pitchFamily="34" charset="0"/>
              <a:buChar char="•"/>
            </a:pPr>
            <a:r>
              <a:rPr lang="en-US" dirty="0"/>
              <a:t>CI should not completely replace pre-commit testing</a:t>
            </a:r>
          </a:p>
          <a:p>
            <a:pPr marL="685800" indent="-685800">
              <a:buFont typeface="Arial" panose="020B0604020202020204" pitchFamily="34" charset="0"/>
              <a:buChar char="•"/>
            </a:pPr>
            <a:r>
              <a:rPr lang="en-US" dirty="0"/>
              <a:t>Infrastructure:</a:t>
            </a:r>
          </a:p>
          <a:p>
            <a:pPr marL="1714500" lvl="1" indent="-685800">
              <a:buFont typeface="Arial" panose="020B0604020202020204" pitchFamily="34" charset="0"/>
              <a:buChar char="•"/>
            </a:pPr>
            <a:r>
              <a:rPr lang="en-US" dirty="0"/>
              <a:t>CI should be fast, providing feedback within minutes or hours</a:t>
            </a:r>
          </a:p>
          <a:p>
            <a:pPr marL="1714500" lvl="1" indent="-685800"/>
            <a:r>
              <a:rPr lang="en-US" dirty="0"/>
              <a:t>CI should be repeatable (deterministic)</a:t>
            </a:r>
          </a:p>
        </p:txBody>
      </p:sp>
      <p:pic>
        <p:nvPicPr>
          <p:cNvPr id="114" name="Image" descr="Image"/>
          <p:cNvPicPr>
            <a:picLocks noChangeAspect="1"/>
          </p:cNvPicPr>
          <p:nvPr/>
        </p:nvPicPr>
        <p:blipFill>
          <a:blip r:embed="rId3"/>
          <a:srcRect r="27608"/>
          <a:stretch>
            <a:fillRect/>
          </a:stretch>
        </p:blipFill>
        <p:spPr>
          <a:xfrm>
            <a:off x="15698440" y="8581896"/>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2646403"/>
            <a:ext cx="8137139" cy="4705255"/>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dirty="0"/>
              <a:t>Effective CI processes allocate enough resources to mitigate flaky tests</a:t>
            </a:r>
            <a:endParaRPr dirty="0"/>
          </a:p>
        </p:txBody>
      </p:sp>
      <p:sp>
        <p:nvSpPr>
          <p:cNvPr id="524" name="Study of 30 open-source projects written in Java"/>
          <p:cNvSpPr txBox="1">
            <a:spLocks noGrp="1"/>
          </p:cNvSpPr>
          <p:nvPr>
            <p:ph idx="1"/>
          </p:nvPr>
        </p:nvSpPr>
        <p:spPr>
          <a:xfrm>
            <a:off x="1676400" y="3000320"/>
            <a:ext cx="21031200" cy="8702676"/>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1676400" y="5753761"/>
            <a:ext cx="20814203" cy="7683712"/>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5760720" y="12766913"/>
            <a:ext cx="12862560" cy="67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“The Effects of Computational Resources on Flaky Tests”, Silva et al</a:t>
            </a:r>
            <a:endParaRPr lang="en-US"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6000" dirty="0"/>
              <a:t>By the end of this lesson, you should be able to…</a:t>
            </a:r>
          </a:p>
          <a:p>
            <a:pPr lvl="1">
              <a:buFont typeface="Arial" panose="020B0604020202020204" pitchFamily="34" charset="0"/>
              <a:buChar char="•"/>
            </a:pPr>
            <a:r>
              <a:rPr sz="4800" dirty="0"/>
              <a:t>Describe how continuous </a:t>
            </a:r>
            <a:r>
              <a:rPr lang="en-US" sz="4800" dirty="0"/>
              <a:t>development</a:t>
            </a:r>
            <a:r>
              <a:rPr sz="4800" dirty="0"/>
              <a:t> helps to catch errors sooner in the software lifecycle</a:t>
            </a:r>
            <a:endParaRPr lang="en-US" sz="4800" dirty="0"/>
          </a:p>
          <a:p>
            <a:pPr lvl="1">
              <a:buFont typeface="Arial" panose="020B0604020202020204" pitchFamily="34" charset="0"/>
              <a:buChar char="•"/>
            </a:pPr>
            <a:r>
              <a:rPr sz="4800" dirty="0"/>
              <a:t>Describe strategies for performing quality-assurance on software as and after it is delivered</a:t>
            </a:r>
            <a:endParaRPr lang="en-US" sz="4800" dirty="0"/>
          </a:p>
          <a:p>
            <a:pPr lvl="1">
              <a:buFont typeface="Arial" panose="020B0604020202020204" pitchFamily="34" charset="0"/>
              <a:buChar char="•"/>
            </a:pPr>
            <a:r>
              <a:rPr lang="en-US" dirty="0"/>
              <a:t>Compare and contrast continuous delivery with test driven development as a quality assurance strategy</a:t>
            </a:r>
            <a:endParaRPr sz="4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t>Continuous Integration Service Models</a:t>
            </a:r>
          </a:p>
        </p:txBody>
      </p:sp>
      <p:sp>
        <p:nvSpPr>
          <p:cNvPr id="489" name="Body Level One…"/>
          <p:cNvSpPr txBox="1">
            <a:spLocks noGrp="1"/>
          </p:cNvSpPr>
          <p:nvPr>
            <p:ph idx="1"/>
          </p:nvPr>
        </p:nvSpPr>
        <p:spPr>
          <a:xfrm>
            <a:off x="1676400" y="3000320"/>
            <a:ext cx="11521440"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428324" indent="-428324" defTabSz="2170119">
              <a:spcBef>
                <a:spcPts val="4000"/>
              </a:spcBef>
              <a:buSzPct val="100000"/>
              <a:defRPr sz="4272"/>
            </a:pPr>
            <a:r>
              <a:rPr dirty="0"/>
              <a:t>Self-hosted/managed on-premises or in cloud</a:t>
            </a:r>
          </a:p>
          <a:p>
            <a:pPr marL="767414" lvl="1" indent="-428324" defTabSz="2170119">
              <a:lnSpc>
                <a:spcPct val="90000"/>
              </a:lnSpc>
              <a:spcBef>
                <a:spcPts val="4000"/>
              </a:spcBef>
              <a:buSzPct val="100000"/>
              <a:defRPr sz="4272" b="0"/>
            </a:pPr>
            <a:r>
              <a:rPr dirty="0"/>
              <a:t>Jenkins</a:t>
            </a:r>
          </a:p>
          <a:p>
            <a:pPr marL="428324" indent="-428324" defTabSz="2170119">
              <a:spcBef>
                <a:spcPts val="4000"/>
              </a:spcBef>
              <a:buSzPct val="100000"/>
              <a:defRPr sz="4272"/>
            </a:pPr>
            <a:r>
              <a:rPr dirty="0"/>
              <a:t>Fully cloud managed</a:t>
            </a:r>
          </a:p>
          <a:p>
            <a:pPr marL="767414" lvl="1" indent="-428324" defTabSz="2170119">
              <a:lnSpc>
                <a:spcPct val="90000"/>
              </a:lnSpc>
              <a:spcBef>
                <a:spcPts val="4000"/>
              </a:spcBef>
              <a:buSzPct val="100000"/>
              <a:defRPr sz="4272" b="0"/>
            </a:pPr>
            <a:r>
              <a:rPr dirty="0"/>
              <a:t>GitHub Actions, </a:t>
            </a:r>
            <a:r>
              <a:rPr dirty="0" err="1"/>
              <a:t>CircleCI</a:t>
            </a:r>
            <a:r>
              <a:rPr dirty="0"/>
              <a:t>, Travis, many more…</a:t>
            </a:r>
          </a:p>
          <a:p>
            <a:pPr marL="767414" lvl="1" indent="-428324" defTabSz="2170119">
              <a:lnSpc>
                <a:spcPct val="90000"/>
              </a:lnSpc>
              <a:spcBef>
                <a:spcPts val="4000"/>
              </a:spcBef>
              <a:buSzPct val="100000"/>
              <a:defRPr sz="4272" b="0"/>
            </a:pPr>
            <a:r>
              <a:rPr dirty="0"/>
              <a:t>Billing model: pay per-build-minute running on SaaS infrastructure</a:t>
            </a:r>
          </a:p>
          <a:p>
            <a:pPr marL="767414" lvl="1" indent="-428324" defTabSz="2170119">
              <a:lnSpc>
                <a:spcPct val="90000"/>
              </a:lnSpc>
              <a:spcBef>
                <a:spcPts val="4000"/>
              </a:spcBef>
              <a:buSzPct val="100000"/>
              <a:defRPr sz="4272" b="0"/>
            </a:pPr>
            <a:r>
              <a:rPr dirty="0"/>
              <a:t>“Self-hosted runners” run builds on your own infrastructure, usually “free”</a:t>
            </a:r>
          </a:p>
        </p:txBody>
      </p:sp>
      <p:sp>
        <p:nvSpPr>
          <p:cNvPr id="490"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2700" i="1">
                <a:solidFill>
                  <a:srgbClr val="000000"/>
                </a:solidFill>
                <a:latin typeface="+mj-lt"/>
                <a:ea typeface="+mj-ea"/>
                <a:cs typeface="+mj-cs"/>
                <a:sym typeface="Helvetica Neue"/>
              </a:defRPr>
            </a:lvl1pPr>
          </a:lstStyle>
          <a:p>
            <a:r>
              <a:t>Self-managed</a:t>
            </a:r>
          </a:p>
        </p:txBody>
      </p:sp>
      <p:sp>
        <p:nvSpPr>
          <p:cNvPr id="491"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2700" i="1">
                <a:solidFill>
                  <a:srgbClr val="000000"/>
                </a:solidFill>
                <a:latin typeface="+mj-lt"/>
                <a:ea typeface="+mj-ea"/>
                <a:cs typeface="+mj-cs"/>
                <a:sym typeface="Helvetica Neue"/>
              </a:defRPr>
            </a:lvl1pPr>
          </a:lstStyle>
          <a:p>
            <a:r>
              <a:t>Vendor-managed</a:t>
            </a:r>
          </a:p>
        </p:txBody>
      </p:sp>
      <p:grpSp>
        <p:nvGrpSpPr>
          <p:cNvPr id="501" name="Group"/>
          <p:cNvGrpSpPr/>
          <p:nvPr/>
        </p:nvGrpSpPr>
        <p:grpSpPr>
          <a:xfrm>
            <a:off x="17135899" y="3968200"/>
            <a:ext cx="3362792" cy="8465789"/>
            <a:chOff x="0" y="0"/>
            <a:chExt cx="3362791" cy="8465788"/>
          </a:xfrm>
        </p:grpSpPr>
        <p:sp>
          <p:nvSpPr>
            <p:cNvPr id="492"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data center</a:t>
              </a:r>
            </a:p>
          </p:txBody>
        </p:sp>
        <p:sp>
          <p:nvSpPr>
            <p:cNvPr id="49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494"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495"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496"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497"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498"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499"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sp>
          <p:nvSpPr>
            <p:cNvPr id="500" name="Self-managed, using VMs"/>
            <p:cNvSpPr/>
            <p:nvPr/>
          </p:nvSpPr>
          <p:spPr>
            <a:xfrm>
              <a:off x="0" y="7501421"/>
              <a:ext cx="3362791" cy="964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Self-managed, using VMs</a:t>
              </a:r>
            </a:p>
          </p:txBody>
        </p:sp>
      </p:grpSp>
      <p:grpSp>
        <p:nvGrpSpPr>
          <p:cNvPr id="511" name="Group"/>
          <p:cNvGrpSpPr/>
          <p:nvPr/>
        </p:nvGrpSpPr>
        <p:grpSpPr>
          <a:xfrm>
            <a:off x="20530625" y="3968200"/>
            <a:ext cx="3362792" cy="8294309"/>
            <a:chOff x="0" y="0"/>
            <a:chExt cx="3362791" cy="8294308"/>
          </a:xfrm>
        </p:grpSpPr>
        <p:sp>
          <p:nvSpPr>
            <p:cNvPr id="502"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data center</a:t>
              </a:r>
            </a:p>
          </p:txBody>
        </p:sp>
        <p:sp>
          <p:nvSpPr>
            <p:cNvPr id="50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504"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505"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506"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507"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508"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509"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sp>
          <p:nvSpPr>
            <p:cNvPr id="510" name="SaaS"/>
            <p:cNvSpPr/>
            <p:nvPr/>
          </p:nvSpPr>
          <p:spPr>
            <a:xfrm>
              <a:off x="0" y="7760829"/>
              <a:ext cx="3362791"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SaaS</a:t>
              </a:r>
            </a:p>
          </p:txBody>
        </p:sp>
      </p:grpSp>
      <p:grpSp>
        <p:nvGrpSpPr>
          <p:cNvPr id="521" name="Group"/>
          <p:cNvGrpSpPr/>
          <p:nvPr/>
        </p:nvGrpSpPr>
        <p:grpSpPr>
          <a:xfrm>
            <a:off x="13741173" y="3968200"/>
            <a:ext cx="3362792" cy="8469449"/>
            <a:chOff x="0" y="0"/>
            <a:chExt cx="3362791" cy="8469448"/>
          </a:xfrm>
        </p:grpSpPr>
        <p:sp>
          <p:nvSpPr>
            <p:cNvPr id="512"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dirty="0"/>
                <a:t>Physical data center</a:t>
              </a:r>
            </a:p>
          </p:txBody>
        </p:sp>
        <p:sp>
          <p:nvSpPr>
            <p:cNvPr id="513"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514"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515"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516"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517"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518"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519" name="Traditional, on-premises computing"/>
            <p:cNvSpPr/>
            <p:nvPr/>
          </p:nvSpPr>
          <p:spPr>
            <a:xfrm>
              <a:off x="0" y="7505081"/>
              <a:ext cx="3362791" cy="964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Traditional, on-premises computing</a:t>
              </a:r>
            </a:p>
          </p:txBody>
        </p:sp>
        <p:sp>
          <p:nvSpPr>
            <p:cNvPr id="520"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type="body" idx="1"/>
          </p:nvPr>
        </p:nvSpPr>
        <p:spPr>
          <a:prstGeom prst="rect">
            <a:avLst/>
          </a:prstGeom>
        </p:spPr>
        <p:txBody>
          <a:bodyPr/>
          <a:lstStyle/>
          <a:p>
            <a:r>
              <a:rPr dirty="0"/>
              <a:t>Large scale example: Google TAP</a:t>
            </a:r>
          </a:p>
          <a:p>
            <a:pPr lvl="1">
              <a:buFont typeface="Arial" panose="020B0604020202020204" pitchFamily="34" charset="0"/>
              <a:buChar char="•"/>
            </a:pPr>
            <a:r>
              <a:rPr sz="4400" dirty="0"/>
              <a:t>50,000 unique changes per-day, 4 billion test cases per-day</a:t>
            </a:r>
          </a:p>
          <a:p>
            <a:pPr lvl="1">
              <a:buFont typeface="Arial" panose="020B0604020202020204" pitchFamily="34" charset="0"/>
              <a:buChar char="•"/>
            </a:pPr>
            <a:r>
              <a:rPr sz="4400" dirty="0"/>
              <a:t>Pre-submit optimization: run fast tests for each individual change (before code review). </a:t>
            </a:r>
            <a:br>
              <a:rPr sz="4400" dirty="0"/>
            </a:br>
            <a:r>
              <a:rPr sz="4400" dirty="0"/>
              <a:t>Block merge if they fail.</a:t>
            </a:r>
          </a:p>
          <a:p>
            <a:pPr lvl="1">
              <a:buFont typeface="Arial" panose="020B0604020202020204" pitchFamily="34" charset="0"/>
              <a:buChar char="•"/>
            </a:pPr>
            <a:r>
              <a:rPr sz="4400" dirty="0"/>
              <a:t>Then: run all affected tests; “build cop” monitors and acts immediately to roll-back or fix</a:t>
            </a:r>
          </a:p>
          <a:p>
            <a:pPr lvl="1">
              <a:buFont typeface="Arial" panose="020B0604020202020204" pitchFamily="34" charset="0"/>
              <a:buChar char="•"/>
            </a:pPr>
            <a:r>
              <a:rPr sz="4400" dirty="0"/>
              <a:t>Build cop monitors integration test runs</a:t>
            </a:r>
          </a:p>
          <a:p>
            <a:pPr lvl="1">
              <a:buFont typeface="Arial" panose="020B0604020202020204" pitchFamily="34" charset="0"/>
              <a:buChar char="•"/>
            </a:pPr>
            <a:r>
              <a:rPr sz="4400"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rPr dirty="0"/>
              <a:t>Which commands to run to produce an executable? (build systems)</a:t>
            </a:r>
          </a:p>
          <a:p>
            <a:pPr marL="481263" indent="-481263">
              <a:buSzPct val="100000"/>
            </a:pPr>
            <a:r>
              <a:rPr dirty="0"/>
              <a:t>How to link third-party libraries? (dependency managers)</a:t>
            </a:r>
          </a:p>
          <a:p>
            <a:pPr marL="481263" indent="-481263">
              <a:buSzPct val="100000"/>
            </a:pPr>
            <a:r>
              <a:rPr dirty="0"/>
              <a:t>How to specify system-level software requirements? (containers)</a:t>
            </a:r>
          </a:p>
          <a:p>
            <a:pPr marL="481263" indent="-481263">
              <a:buSzPct val="100000"/>
            </a:pPr>
            <a:r>
              <a:rPr dirty="0"/>
              <a:t>How to specify infrastructure requirements? (Infrastructure as code)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dirty="0"/>
              <a:t>“Orchestrate” -&gt; Execute in the right order, ideally with concurrency</a:t>
            </a:r>
            <a:r>
              <a:rPr lang="en-US" dirty="0"/>
              <a:t>, example tasks:</a:t>
            </a:r>
          </a:p>
          <a:p>
            <a:pPr lvl="1"/>
            <a:r>
              <a:rPr lang="en-US" dirty="0"/>
              <a:t>Installing dependencies</a:t>
            </a:r>
          </a:p>
          <a:p>
            <a:pPr lvl="1"/>
            <a:r>
              <a:rPr lang="en-US" dirty="0"/>
              <a:t>Compiling the code</a:t>
            </a:r>
          </a:p>
          <a:p>
            <a:pPr lvl="1"/>
            <a:r>
              <a:rPr lang="en-US" dirty="0"/>
              <a:t>Running static analysis</a:t>
            </a:r>
          </a:p>
          <a:p>
            <a:pPr lvl="1"/>
            <a:r>
              <a:rPr lang="en-US" dirty="0"/>
              <a:t>Generating documentation</a:t>
            </a:r>
          </a:p>
          <a:p>
            <a:pPr lvl="1"/>
            <a:r>
              <a:rPr lang="en-US" dirty="0"/>
              <a:t>Running tests</a:t>
            </a:r>
          </a:p>
          <a:p>
            <a:pPr lvl="1"/>
            <a:r>
              <a:rPr lang="en-US" dirty="0"/>
              <a:t>Creating artifacts for customers</a:t>
            </a:r>
          </a:p>
          <a:p>
            <a:pPr lvl="1"/>
            <a:r>
              <a:rPr lang="en-US" dirty="0"/>
              <a:t>Deploying Code</a:t>
            </a:r>
          </a:p>
          <a:p>
            <a:r>
              <a:rPr lang="en-US" dirty="0"/>
              <a:t>Example build systems: </a:t>
            </a:r>
            <a:r>
              <a:rPr lang="en-US" dirty="0" err="1"/>
              <a:t>xMake</a:t>
            </a:r>
            <a:r>
              <a:rPr lang="en-US" dirty="0"/>
              <a:t>, ant, maven, </a:t>
            </a:r>
            <a:r>
              <a:rPr lang="en-US" dirty="0" err="1"/>
              <a:t>gradle</a:t>
            </a:r>
            <a:r>
              <a:rPr lang="en-US" dirty="0"/>
              <a:t>, </a:t>
            </a:r>
            <a:r>
              <a:rPr lang="en-US" dirty="0" err="1"/>
              <a:t>npm</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t>Dependency Managers Organize External Dependencies</a:t>
            </a:r>
          </a:p>
        </p:txBody>
      </p:sp>
      <p:sp>
        <p:nvSpPr>
          <p:cNvPr id="356" name="Body Level One…"/>
          <p:cNvSpPr txBox="1">
            <a:spLocks noGrp="1"/>
          </p:cNvSpPr>
          <p:nvPr>
            <p:ph idx="1"/>
          </p:nvPr>
        </p:nvSpPr>
        <p:spPr>
          <a:xfrm>
            <a:off x="1676400" y="3000320"/>
            <a:ext cx="21031200"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Addresses this problem: “Before you compile this code, install commons-lang from the </a:t>
            </a:r>
            <a:r>
              <a:rPr dirty="0" err="1"/>
              <a:t>apache</a:t>
            </a:r>
            <a:r>
              <a:rPr dirty="0"/>
              <a:t>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12990157" y="6857999"/>
            <a:ext cx="10919138" cy="60930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2619398" y="7883490"/>
            <a:ext cx="7020328" cy="5272129"/>
          </a:xfrm>
          <a:prstGeom prst="rect">
            <a:avLst/>
          </a:prstGeom>
          <a:ln w="12700">
            <a:miter lim="400000"/>
          </a:ln>
        </p:spPr>
      </p:pic>
      <p:sp>
        <p:nvSpPr>
          <p:cNvPr id="363" name="Distribution of dependencies of all packages in NPM over time (2023, Pinckney et al)"/>
          <p:cNvSpPr txBox="1"/>
          <p:nvPr/>
        </p:nvSpPr>
        <p:spPr>
          <a:xfrm>
            <a:off x="362918" y="12951001"/>
            <a:ext cx="11533288"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Distribution of dependencies of all packages in NPM over time (2023, Pinckney et al)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4400" dirty="0"/>
              <a:t>Release frequently, in small batches</a:t>
            </a:r>
          </a:p>
          <a:p>
            <a:pPr lvl="1">
              <a:buFont typeface="Arial" panose="020B0604020202020204" pitchFamily="34" charset="0"/>
              <a:buChar char="•"/>
            </a:pPr>
            <a:r>
              <a:rPr sz="4400" dirty="0"/>
              <a:t>Maintain key performance indicators to evaluate the impact of updates</a:t>
            </a:r>
          </a:p>
          <a:p>
            <a:pPr lvl="1">
              <a:buFont typeface="Arial" panose="020B0604020202020204" pitchFamily="34" charset="0"/>
              <a:buChar char="•"/>
            </a:pPr>
            <a:r>
              <a:rPr sz="4400" dirty="0"/>
              <a:t>Phase roll-outs</a:t>
            </a:r>
          </a:p>
          <a:p>
            <a:pPr lvl="1">
              <a:buFont typeface="Arial" panose="020B0604020202020204" pitchFamily="34" charset="0"/>
              <a:buChar char="•"/>
            </a:pPr>
            <a:r>
              <a:rPr sz="4400" dirty="0"/>
              <a:t>Evaluate business impact of new features</a:t>
            </a:r>
          </a:p>
        </p:txBody>
      </p:sp>
      <p:pic>
        <p:nvPicPr>
          <p:cNvPr id="4" name="Picture 3">
            <a:extLst>
              <a:ext uri="{FF2B5EF4-FFF2-40B4-BE49-F238E27FC236}">
                <a16:creationId xmlns:a16="http://schemas.microsoft.com/office/drawing/2014/main" id="{24B59817-0EFB-CA3E-25B1-FDB0E4437AA5}"/>
              </a:ext>
            </a:extLst>
          </p:cNvPr>
          <p:cNvPicPr>
            <a:picLocks noChangeAspect="1"/>
          </p:cNvPicPr>
          <p:nvPr/>
        </p:nvPicPr>
        <p:blipFill>
          <a:blip r:embed="rId3"/>
          <a:stretch>
            <a:fillRect/>
          </a:stretch>
        </p:blipFill>
        <p:spPr>
          <a:xfrm>
            <a:off x="4130212" y="6100762"/>
            <a:ext cx="15224588" cy="7453878"/>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xfrm>
            <a:off x="326599" y="-444605"/>
            <a:ext cx="23730801" cy="2651128"/>
          </a:xfrm>
          <a:prstGeom prst="rect">
            <a:avLst/>
          </a:prstGeom>
        </p:spPr>
        <p:txBody>
          <a:bodyPr/>
          <a:lstStyle/>
          <a:p>
            <a:r>
              <a:rPr lang="en-US" dirty="0"/>
              <a:t>Motivating scenario: Failed Deployment at Knight Capital</a:t>
            </a:r>
            <a:endParaRPr dirty="0"/>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161501" y="2206523"/>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defRPr sz="3800">
                <a:solidFill>
                  <a:srgbClr val="333333"/>
                </a:solidFill>
              </a:defRPr>
            </a:lvl1pPr>
          </a:lstStyle>
          <a:p>
            <a:r>
              <a:rPr dirty="0"/>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483" name="Slide Subtitle"/>
          <p:cNvSpPr txBox="1">
            <a:spLocks noGrp="1"/>
          </p:cNvSpPr>
          <p:nvPr>
            <p:ph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Even if you are deploying every day (“continuously”),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4800" kern="1200" dirty="0">
                <a:solidFill>
                  <a:schemeClr val="tx1"/>
                </a:solidFill>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9575800" y="19050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pPr algn="l"/>
            <a:endParaRPr lang="en-US" sz="72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Continuous Delivery Relies on Staging Environments</a:t>
            </a:r>
            <a:endParaRPr dirty="0"/>
          </a:p>
        </p:txBody>
      </p:sp>
      <p:sp>
        <p:nvSpPr>
          <p:cNvPr id="270" name="Enabling Continuous Delivery"/>
          <p:cNvSpPr txBox="1">
            <a:spLocks noGrp="1"/>
          </p:cNvSpPr>
          <p:nvPr>
            <p:ph idx="1"/>
          </p:nvPr>
        </p:nvSpPr>
        <p:spPr>
          <a:xfrm>
            <a:off x="1676400" y="3000320"/>
            <a:ext cx="21031200" cy="5015920"/>
          </a:xfrm>
          <a:prstGeom prst="rect">
            <a:avLst/>
          </a:prstGeom>
        </p:spPr>
        <p:txBody>
          <a:bodyPr>
            <a:normAutofit fontScale="85000" lnSpcReduction="20000"/>
          </a:bodyPr>
          <a:lstStyle/>
          <a:p>
            <a:r>
              <a:rPr dirty="0"/>
              <a:t>As software gets more complex with more dependencies, it's impossible </a:t>
            </a:r>
            <a:r>
              <a:rPr lang="en-US" dirty="0"/>
              <a:t>(or at least extremely expensive) </a:t>
            </a:r>
            <a:r>
              <a:rPr dirty="0"/>
              <a:t>to simulate the whole when testing</a:t>
            </a:r>
          </a:p>
          <a:p>
            <a:r>
              <a:rPr dirty="0"/>
              <a:t>Idea: Deploy to a complete production-like environment, but don't have </a:t>
            </a:r>
            <a:r>
              <a:rPr lang="en-US" dirty="0"/>
              <a:t>users </a:t>
            </a:r>
            <a:r>
              <a:rPr dirty="0"/>
              <a:t>use it</a:t>
            </a:r>
            <a:r>
              <a:rPr lang="en-US" dirty="0"/>
              <a:t>, collect preliminary feedback</a:t>
            </a:r>
            <a:endParaRPr dirty="0"/>
          </a:p>
          <a:p>
            <a:r>
              <a:rPr dirty="0"/>
              <a:t>Examples:</a:t>
            </a:r>
          </a:p>
          <a:p>
            <a:pPr lvl="1">
              <a:buFont typeface="Arial" panose="020B0604020202020204" pitchFamily="34" charset="0"/>
              <a:buChar char="•"/>
            </a:pPr>
            <a:r>
              <a:rPr sz="4400" dirty="0"/>
              <a:t>“Eat your own dogfood”</a:t>
            </a:r>
          </a:p>
          <a:p>
            <a:pPr lvl="1">
              <a:buFont typeface="Arial" panose="020B0604020202020204" pitchFamily="34" charset="0"/>
              <a:buChar char="•"/>
            </a:pPr>
            <a:r>
              <a:rPr sz="4400" dirty="0"/>
              <a:t>Beta/Alpha testers</a:t>
            </a:r>
          </a:p>
          <a:p>
            <a:r>
              <a:rPr dirty="0"/>
              <a:t>Lower risk if a problem occurs in staging than in production</a:t>
            </a:r>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3714805" y="8016240"/>
            <a:ext cx="16954389" cy="6004086"/>
          </a:xfrm>
          <a:prstGeom prst="rect">
            <a:avLst/>
          </a:prstGeom>
          <a:ln w="12700">
            <a:miter lim="4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14" name="A/B Deployments with Canaries"/>
          <p:cNvSpPr txBox="1">
            <a:spLocks noGrp="1"/>
          </p:cNvSpPr>
          <p:nvPr>
            <p:ph type="title"/>
          </p:nvPr>
        </p:nvSpPr>
        <p:spPr>
          <a:xfrm>
            <a:off x="1676400" y="36511"/>
            <a:ext cx="21031200" cy="2651126"/>
          </a:xfrm>
        </p:spPr>
        <p:txBody>
          <a:bodyPr/>
          <a:lstStyle/>
          <a:p>
            <a:r>
              <a:rPr lang="en-US" dirty="0"/>
              <a:t>A/B Deployments with Canaries Mitigate Risk</a:t>
            </a:r>
          </a:p>
        </p:txBody>
      </p:sp>
      <p:sp>
        <p:nvSpPr>
          <p:cNvPr id="6" name="Content Placeholder 5">
            <a:extLst>
              <a:ext uri="{FF2B5EF4-FFF2-40B4-BE49-F238E27FC236}">
                <a16:creationId xmlns:a16="http://schemas.microsoft.com/office/drawing/2014/main" id="{EF47798C-EC89-0B19-9FA1-8EDCC1E8A083}"/>
              </a:ext>
            </a:extLst>
          </p:cNvPr>
          <p:cNvSpPr>
            <a:spLocks noGrp="1"/>
          </p:cNvSpPr>
          <p:nvPr>
            <p:ph idx="1"/>
          </p:nvPr>
        </p:nvSpPr>
        <p:spPr/>
        <p:txBody>
          <a:bodyPr/>
          <a:lstStyle/>
          <a:p>
            <a:endParaRPr lang="en-US"/>
          </a:p>
        </p:txBody>
      </p:sp>
      <p:pic>
        <p:nvPicPr>
          <p:cNvPr id="316" name="Image" descr="Image"/>
          <p:cNvPicPr>
            <a:picLocks noChangeAspect="1"/>
          </p:cNvPicPr>
          <p:nvPr/>
        </p:nvPicPr>
        <p:blipFill>
          <a:blip r:embed="rId3"/>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t>Continuous Delivery Tools</a:t>
            </a:r>
          </a:p>
        </p:txBody>
      </p:sp>
      <p:sp>
        <p:nvSpPr>
          <p:cNvPr id="434" name="Body Level One…"/>
          <p:cNvSpPr txBox="1">
            <a:spLocks noGrp="1"/>
          </p:cNvSpPr>
          <p:nvPr>
            <p:ph idx="1"/>
          </p:nvPr>
        </p:nvSpPr>
        <p:spPr>
          <a:xfrm>
            <a:off x="1676400" y="3000320"/>
            <a:ext cx="20455246" cy="50768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2773679" y="8611002"/>
            <a:ext cx="19561165" cy="4437695"/>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1394515" y="13111248"/>
            <a:ext cx="15639902"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Example CD pipeline from Spinnaker’s documentation: </a:t>
            </a:r>
            <a:r>
              <a:rPr u="sng" dirty="0">
                <a:solidFill>
                  <a:srgbClr val="0000FF"/>
                </a:solidFill>
                <a:uFill>
                  <a:solidFill>
                    <a:srgbClr val="0000FF"/>
                  </a:solidFill>
                </a:uFill>
                <a:hlinkClick r:id="rId6"/>
              </a:rPr>
              <a:t>https://spinnaker.io/docs/concepts/#application-deployment</a:t>
            </a:r>
            <a:r>
              <a:rPr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Continuous Delivery Leverages </a:t>
            </a:r>
            <a:r>
              <a:rPr lang="en-US" dirty="0" err="1"/>
              <a:t>IaC</a:t>
            </a:r>
            <a:r>
              <a:rPr lang="en-US" dirty="0"/>
              <a:t> to create multiple environments</a:t>
            </a:r>
            <a:endParaRPr dirty="0"/>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prstGeom prst="rect">
            <a:avLst/>
          </a:prstGeom>
        </p:spPr>
        <p:txBody>
          <a:bodyPr>
            <a:normAutofit/>
          </a:bodyPr>
          <a:lstStyle/>
          <a:p>
            <a:r>
              <a:rPr lang="en-US" dirty="0"/>
              <a:t>Continuous Delivery Relies on </a:t>
            </a:r>
            <a:r>
              <a:rPr dirty="0"/>
              <a:t>Infrastructure As Code</a:t>
            </a:r>
          </a:p>
        </p:txBody>
      </p:sp>
      <p:sp>
        <p:nvSpPr>
          <p:cNvPr id="296" name="Body Level One…"/>
          <p:cNvSpPr txBox="1">
            <a:spLocks noGrp="1"/>
          </p:cNvSpPr>
          <p:nvPr>
            <p:ph idx="1"/>
          </p:nvPr>
        </p:nvSpPr>
        <p:spPr>
          <a:xfrm>
            <a:off x="1676400" y="3000320"/>
            <a:ext cx="13750232"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365759" indent="-365759" defTabSz="1853136">
              <a:spcBef>
                <a:spcPts val="3400"/>
              </a:spcBef>
              <a:buSzPct val="100000"/>
              <a:defRPr sz="3648"/>
            </a:pPr>
            <a:r>
              <a:rPr dirty="0"/>
              <a:t>Provisioning servers is tedious and error prone</a:t>
            </a:r>
          </a:p>
          <a:p>
            <a:pPr marL="655319" lvl="1" indent="-365759" defTabSz="1853136">
              <a:lnSpc>
                <a:spcPct val="90000"/>
              </a:lnSpc>
              <a:spcBef>
                <a:spcPts val="3400"/>
              </a:spcBef>
              <a:buSzPct val="100000"/>
              <a:defRPr sz="3648" b="0"/>
            </a:pPr>
            <a:r>
              <a:rPr dirty="0"/>
              <a:t>Deploy a VM, then </a:t>
            </a:r>
            <a:r>
              <a:rPr dirty="0" err="1"/>
              <a:t>ssh</a:t>
            </a:r>
            <a:r>
              <a:rPr dirty="0"/>
              <a:t> to it, install some packages, </a:t>
            </a:r>
            <a:r>
              <a:rPr dirty="0" err="1"/>
              <a:t>etc</a:t>
            </a:r>
            <a:endParaRPr dirty="0"/>
          </a:p>
          <a:p>
            <a:pPr marL="365759" indent="-365759" defTabSz="1853136">
              <a:spcBef>
                <a:spcPts val="3400"/>
              </a:spcBef>
              <a:buSzPct val="100000"/>
              <a:defRPr sz="3648"/>
            </a:pPr>
            <a:r>
              <a:rPr dirty="0"/>
              <a:t>Keeping servers up-to-date is also a struggle</a:t>
            </a:r>
          </a:p>
          <a:p>
            <a:pPr marL="365759" indent="-365759" defTabSz="1853136">
              <a:spcBef>
                <a:spcPts val="3400"/>
              </a:spcBef>
              <a:buSzPct val="100000"/>
              <a:defRPr sz="3648"/>
            </a:pPr>
            <a:r>
              <a:rPr dirty="0"/>
              <a:t>Ideal:</a:t>
            </a:r>
          </a:p>
          <a:p>
            <a:pPr marL="655319" lvl="1" indent="-365759" defTabSz="1853136">
              <a:lnSpc>
                <a:spcPct val="90000"/>
              </a:lnSpc>
              <a:spcBef>
                <a:spcPts val="3400"/>
              </a:spcBef>
              <a:buSzPct val="100000"/>
              <a:defRPr sz="3648" b="0"/>
            </a:pPr>
            <a:r>
              <a:rPr dirty="0"/>
              <a:t>“Give me </a:t>
            </a:r>
            <a:r>
              <a:rPr dirty="0" err="1"/>
              <a:t>HAProxy</a:t>
            </a:r>
            <a:r>
              <a:rPr dirty="0"/>
              <a:t> with some configuration file, and keep that configuration in a git repo, and when I change it, roll out an update”</a:t>
            </a:r>
          </a:p>
          <a:p>
            <a:pPr marL="655319" lvl="1" indent="-365759" defTabSz="1853136">
              <a:lnSpc>
                <a:spcPct val="90000"/>
              </a:lnSpc>
              <a:spcBef>
                <a:spcPts val="3400"/>
              </a:spcBef>
              <a:buSzPct val="100000"/>
              <a:defRPr sz="3648" b="0"/>
            </a:pPr>
            <a:r>
              <a:rPr dirty="0"/>
              <a:t>“Give me some containers running my NodeJS app, and when I update my app, roll it out to those containers”</a:t>
            </a:r>
          </a:p>
          <a:p>
            <a:pPr marL="655319" lvl="1" indent="-365759" defTabSz="1853136">
              <a:lnSpc>
                <a:spcPct val="90000"/>
              </a:lnSpc>
              <a:spcBef>
                <a:spcPts val="3400"/>
              </a:spcBef>
              <a:buSzPct val="100000"/>
              <a:defRPr sz="3648" b="0"/>
            </a:pPr>
            <a:r>
              <a:rPr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15426635" y="4114800"/>
            <a:ext cx="7975601" cy="3962400"/>
          </a:xfrm>
          <a:prstGeom prst="rect">
            <a:avLst/>
          </a:prstGeom>
          <a:ln w="12700">
            <a:miter lim="400000"/>
          </a:ln>
        </p:spPr>
      </p:pic>
      <p:sp>
        <p:nvSpPr>
          <p:cNvPr id="298" name="Line"/>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299" name="Line"/>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dirty="0"/>
              <a:t>Infrastructure as Code</a:t>
            </a:r>
            <a:r>
              <a:rPr lang="en-US" dirty="0"/>
              <a:t> represents complex infrastructure in “recipes”</a:t>
            </a:r>
            <a:endParaRPr dirty="0"/>
          </a:p>
        </p:txBody>
      </p:sp>
      <p:sp>
        <p:nvSpPr>
          <p:cNvPr id="303" name="Body Level One…"/>
          <p:cNvSpPr txBox="1">
            <a:spLocks noGrp="1"/>
          </p:cNvSpPr>
          <p:nvPr>
            <p:ph idx="1"/>
          </p:nvPr>
        </p:nvSpPr>
        <p:spPr>
          <a:xfrm>
            <a:off x="1676400" y="3000320"/>
            <a:ext cx="13990320"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p>
            <a:pPr marL="442762" indent="-442762" defTabSz="2243270">
              <a:spcBef>
                <a:spcPts val="4100"/>
              </a:spcBef>
              <a:buSzPct val="100000"/>
              <a:defRPr sz="4416"/>
            </a:pPr>
            <a:r>
              <a:rPr dirty="0"/>
              <a:t>Goal: Create a system that, when run, can automatically bring physical or virtual machines to some configured state</a:t>
            </a:r>
          </a:p>
          <a:p>
            <a:pPr marL="793282" lvl="1" indent="-442762" defTabSz="2243270">
              <a:lnSpc>
                <a:spcPct val="90000"/>
              </a:lnSpc>
              <a:spcBef>
                <a:spcPts val="4100"/>
              </a:spcBef>
              <a:buSzPct val="100000"/>
              <a:defRPr sz="4416" b="0"/>
            </a:pPr>
            <a:r>
              <a:rPr dirty="0"/>
              <a:t>These configurations can then go into version control, code review, </a:t>
            </a:r>
            <a:r>
              <a:rPr dirty="0" err="1"/>
              <a:t>etc</a:t>
            </a:r>
            <a:endParaRPr dirty="0"/>
          </a:p>
          <a:p>
            <a:pPr marL="442762" indent="-442762" defTabSz="2243270">
              <a:spcBef>
                <a:spcPts val="4100"/>
              </a:spcBef>
              <a:buSzPct val="100000"/>
              <a:defRPr sz="4416"/>
            </a:pPr>
            <a:r>
              <a:rPr dirty="0"/>
              <a:t>Metaphor: “Recipes” for configuring servers, organized into “cookbooks”</a:t>
            </a:r>
          </a:p>
          <a:p>
            <a:pPr marL="793282" lvl="1" indent="-442762" defTabSz="2243270">
              <a:lnSpc>
                <a:spcPct val="90000"/>
              </a:lnSpc>
              <a:spcBef>
                <a:spcPts val="4100"/>
              </a:spcBef>
              <a:buSzPct val="100000"/>
              <a:defRPr sz="4416" b="0"/>
            </a:pPr>
            <a:r>
              <a:rPr lang="en-US" dirty="0"/>
              <a:t>Engineers define “healthy” states for infrastructure, then system automatically provisions, validates, and (if needed) repairs deployed resources</a:t>
            </a:r>
          </a:p>
          <a:p>
            <a:pPr marL="793282" lvl="1" indent="-442762" defTabSz="2243270">
              <a:lnSpc>
                <a:spcPct val="90000"/>
              </a:lnSpc>
              <a:spcBef>
                <a:spcPts val="4100"/>
              </a:spcBef>
              <a:buSzPct val="100000"/>
              <a:defRPr sz="4416" b="0"/>
            </a:pPr>
            <a:r>
              <a:rPr dirty="0"/>
              <a:t>“Oh, this is how they do things at Amazon” - Inspiration for </a:t>
            </a:r>
            <a:r>
              <a:rPr u="sng" dirty="0">
                <a:solidFill>
                  <a:srgbClr val="0000FF"/>
                </a:solidFill>
                <a:uFill>
                  <a:solidFill>
                    <a:srgbClr val="0000FF"/>
                  </a:solidFill>
                </a:uFill>
                <a:hlinkClick r:id="rId3"/>
              </a:rPr>
              <a:t>Chef, c 2009</a:t>
            </a:r>
            <a:r>
              <a:rPr dirty="0"/>
              <a:t> </a:t>
            </a:r>
            <a:endParaRPr lang="en-US" dirty="0"/>
          </a:p>
          <a:p>
            <a:pPr marL="793282" lvl="1" indent="-442762" defTabSz="2243270">
              <a:lnSpc>
                <a:spcPct val="90000"/>
              </a:lnSpc>
              <a:spcBef>
                <a:spcPts val="4100"/>
              </a:spcBef>
              <a:buSzPct val="100000"/>
              <a:defRPr sz="4416" b="0"/>
            </a:pPr>
            <a:r>
              <a:rPr dirty="0"/>
              <a:t>Other tools with similar aims: Puppet (c 2005), Ansible (c 2012)</a:t>
            </a:r>
          </a:p>
        </p:txBody>
      </p:sp>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4"/>
          <a:stretch>
            <a:fillRect/>
          </a:stretch>
        </p:blipFill>
        <p:spPr>
          <a:xfrm>
            <a:off x="15426635" y="4114800"/>
            <a:ext cx="7975601" cy="39624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4" name="Line">
            <a:extLst>
              <a:ext uri="{FF2B5EF4-FFF2-40B4-BE49-F238E27FC236}">
                <a16:creationId xmlns:a16="http://schemas.microsoft.com/office/drawing/2014/main" id="{F9E5697A-C187-B113-DEE4-E4B30E6FE592}"/>
              </a:ext>
            </a:extLst>
          </p:cNvPr>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t>Continuous Delivery Relies on Monitoring</a:t>
            </a:r>
          </a:p>
        </p:txBody>
      </p:sp>
      <p:sp>
        <p:nvSpPr>
          <p:cNvPr id="441" name="The last step in continuous deployment: track metrics"/>
          <p:cNvSpPr txBox="1">
            <a:spLocks noGrp="1"/>
          </p:cNvSpPr>
          <p:nvPr>
            <p:ph idx="1"/>
          </p:nvPr>
        </p:nvSpPr>
        <p:spPr>
          <a:prstGeom prst="rect">
            <a:avLst/>
          </a:prstGeom>
        </p:spPr>
        <p:txBody>
          <a:bodyPr>
            <a:normAutofit fontScale="92500" lnSpcReduction="20000"/>
          </a:bodyPr>
          <a:lstStyle>
            <a:lvl1pPr defTabSz="693419">
              <a:defRPr sz="4619"/>
            </a:lvl1pPr>
          </a:lstStyle>
          <a:p>
            <a:r>
              <a:rPr dirty="0"/>
              <a:t>Consider both direct (e.g. business) metrics, and indirect (e.g. system) metrics</a:t>
            </a:r>
            <a:endParaRPr lang="en-US" dirty="0"/>
          </a:p>
          <a:p>
            <a:pPr marL="536447" indent="-536447" defTabSz="2145738">
              <a:spcBef>
                <a:spcPts val="3900"/>
              </a:spcBef>
              <a:defRPr sz="4200"/>
            </a:pPr>
            <a:r>
              <a:rPr lang="en-US" dirty="0"/>
              <a:t>Hardware</a:t>
            </a:r>
          </a:p>
          <a:p>
            <a:pPr marL="1057994" lvl="1" indent="-521546" defTabSz="2145738">
              <a:lnSpc>
                <a:spcPct val="90000"/>
              </a:lnSpc>
              <a:spcBef>
                <a:spcPts val="3900"/>
              </a:spcBef>
              <a:defRPr sz="4200" b="0"/>
            </a:pPr>
            <a:r>
              <a:rPr lang="en-US" dirty="0"/>
              <a:t>Voltages, temperatures, fan speeds, component health</a:t>
            </a:r>
          </a:p>
          <a:p>
            <a:pPr marL="536447" indent="-536447" defTabSz="2145738">
              <a:spcBef>
                <a:spcPts val="3900"/>
              </a:spcBef>
              <a:defRPr sz="4200"/>
            </a:pPr>
            <a:r>
              <a:rPr lang="en-US" dirty="0"/>
              <a:t>OS</a:t>
            </a:r>
          </a:p>
          <a:p>
            <a:pPr marL="1057994" lvl="1" indent="-521546" defTabSz="2145738">
              <a:lnSpc>
                <a:spcPct val="90000"/>
              </a:lnSpc>
              <a:spcBef>
                <a:spcPts val="3900"/>
              </a:spcBef>
              <a:defRPr sz="4200" b="0"/>
            </a:pPr>
            <a:r>
              <a:rPr lang="en-US" dirty="0"/>
              <a:t>Memory usage, swap usage, disk space, CPU load</a:t>
            </a:r>
          </a:p>
          <a:p>
            <a:pPr marL="536447" indent="-536447" defTabSz="2145738">
              <a:spcBef>
                <a:spcPts val="3900"/>
              </a:spcBef>
              <a:defRPr sz="4200"/>
            </a:pPr>
            <a:r>
              <a:rPr lang="en-US" dirty="0"/>
              <a:t>Middleware</a:t>
            </a:r>
          </a:p>
          <a:p>
            <a:pPr marL="1057994" lvl="1" indent="-521546" defTabSz="2145738">
              <a:lnSpc>
                <a:spcPct val="90000"/>
              </a:lnSpc>
              <a:spcBef>
                <a:spcPts val="3900"/>
              </a:spcBef>
              <a:defRPr sz="4200" b="0"/>
            </a:pPr>
            <a:r>
              <a:rPr lang="en-US" dirty="0"/>
              <a:t>Memory, thread/</a:t>
            </a:r>
            <a:r>
              <a:rPr lang="en-US" dirty="0" err="1"/>
              <a:t>db</a:t>
            </a:r>
            <a:r>
              <a:rPr lang="en-US" dirty="0"/>
              <a:t> connection pools, connections, response time</a:t>
            </a:r>
          </a:p>
          <a:p>
            <a:pPr marL="521546" indent="-521546" defTabSz="2145738">
              <a:spcBef>
                <a:spcPts val="3900"/>
              </a:spcBef>
              <a:defRPr sz="4200"/>
            </a:pPr>
            <a:r>
              <a:rPr lang="en-US" dirty="0"/>
              <a:t>Applications</a:t>
            </a:r>
          </a:p>
          <a:p>
            <a:pPr marL="1057994" lvl="1" indent="-521546" defTabSz="2145738">
              <a:lnSpc>
                <a:spcPct val="90000"/>
              </a:lnSpc>
              <a:spcBef>
                <a:spcPts val="3900"/>
              </a:spcBef>
              <a:defRPr sz="4200" b="0"/>
            </a:pPr>
            <a:r>
              <a:rPr lang="en-US" dirty="0"/>
              <a:t>Business transactions, conversion rate, status of 3rd party components</a:t>
            </a:r>
          </a:p>
          <a:p>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t>Beware of Metrics</a:t>
            </a:r>
          </a:p>
        </p:txBody>
      </p:sp>
      <p:sp>
        <p:nvSpPr>
          <p:cNvPr id="477" name="McNamara Fallacy"/>
          <p:cNvSpPr txBox="1">
            <a:spLocks noGrp="1"/>
          </p:cNvSpPr>
          <p:nvPr>
            <p:ph type="body" idx="1"/>
          </p:nvPr>
        </p:nvSpPr>
        <p:spPr>
          <a:xfrm>
            <a:off x="429699" y="1753618"/>
            <a:ext cx="15238669" cy="10208764"/>
          </a:xfrm>
          <a:prstGeom prst="rect">
            <a:avLst/>
          </a:prstGeom>
        </p:spPr>
        <p:txBody>
          <a:bodyPr/>
          <a:lstStyle/>
          <a:p>
            <a:r>
              <a:rPr dirty="0"/>
              <a:t>McNamara Fallacy</a:t>
            </a:r>
          </a:p>
          <a:p>
            <a:pPr lvl="1">
              <a:buFont typeface="Arial" panose="020B0604020202020204" pitchFamily="34" charset="0"/>
              <a:buChar char="•"/>
            </a:pPr>
            <a:r>
              <a:rPr sz="4400" dirty="0"/>
              <a:t>Measure whatever can be easily measured</a:t>
            </a:r>
          </a:p>
          <a:p>
            <a:pPr lvl="1">
              <a:buFont typeface="Arial" panose="020B0604020202020204" pitchFamily="34" charset="0"/>
              <a:buChar char="•"/>
            </a:pPr>
            <a:r>
              <a:rPr sz="4400" dirty="0"/>
              <a:t>Disregard that which cannot be measured easily</a:t>
            </a:r>
          </a:p>
          <a:p>
            <a:pPr lvl="1">
              <a:buFont typeface="Arial" panose="020B0604020202020204" pitchFamily="34" charset="0"/>
              <a:buChar char="•"/>
            </a:pPr>
            <a:r>
              <a:rPr sz="4400" dirty="0"/>
              <a:t>Presume that which cannot be measured easily is not important</a:t>
            </a:r>
          </a:p>
          <a:p>
            <a:pPr lvl="1">
              <a:buFont typeface="Arial" panose="020B0604020202020204" pitchFamily="34" charset="0"/>
              <a:buChar char="•"/>
            </a:pPr>
            <a:r>
              <a:rPr sz="4400" dirty="0"/>
              <a:t>Presume that which cannot be measured easily does not exist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t>Tools for Monitoring Deployments</a:t>
            </a:r>
          </a:p>
        </p:txBody>
      </p:sp>
      <p:sp>
        <p:nvSpPr>
          <p:cNvPr id="448" name="Body Level One…"/>
          <p:cNvSpPr txBox="1">
            <a:spLocks noGrp="1"/>
          </p:cNvSpPr>
          <p:nvPr>
            <p:ph idx="1"/>
          </p:nvPr>
        </p:nvSpPr>
        <p:spPr>
          <a:xfrm>
            <a:off x="1676400" y="3000320"/>
            <a:ext cx="22006560"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rPr dirty="0"/>
              <a:t>Nagios (c 2002): Agent-based architecture (install agent on each monitored host), extensible plugins for executing “checks” on hosts</a:t>
            </a:r>
          </a:p>
          <a:p>
            <a:pPr marL="481263" indent="-481263">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3168552" y="7072518"/>
            <a:ext cx="16573446" cy="9393308"/>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lstStyle>
            <a:lvl1pPr>
              <a:defRPr sz="7600" spc="-200"/>
            </a:lvl1pPr>
          </a:lstStyle>
          <a:p>
            <a:r>
              <a:t>Monitoring can help identify operational issues</a:t>
            </a:r>
          </a:p>
        </p:txBody>
      </p:sp>
      <p:pic>
        <p:nvPicPr>
          <p:cNvPr id="456" name="Image" descr="Image"/>
          <p:cNvPicPr>
            <a:picLocks noChangeAspect="1"/>
          </p:cNvPicPr>
          <p:nvPr/>
        </p:nvPicPr>
        <p:blipFill>
          <a:blip r:embed="rId3"/>
          <a:stretch>
            <a:fillRect/>
          </a:stretch>
        </p:blipFill>
        <p:spPr>
          <a:xfrm>
            <a:off x="643236" y="3535943"/>
            <a:ext cx="11977722" cy="9661788"/>
          </a:xfrm>
          <a:prstGeom prst="rect">
            <a:avLst/>
          </a:prstGeom>
          <a:ln w="12700">
            <a:miter lim="400000"/>
          </a:ln>
        </p:spPr>
      </p:pic>
      <p:pic>
        <p:nvPicPr>
          <p:cNvPr id="457" name="Image" descr="Image"/>
          <p:cNvPicPr>
            <a:picLocks noChangeAspect="1"/>
          </p:cNvPicPr>
          <p:nvPr/>
        </p:nvPicPr>
        <p:blipFill>
          <a:blip r:embed="rId4"/>
          <a:stretch>
            <a:fillRect/>
          </a:stretch>
        </p:blipFill>
        <p:spPr>
          <a:xfrm>
            <a:off x="13549135" y="3146038"/>
            <a:ext cx="10191628" cy="9661788"/>
          </a:xfrm>
          <a:prstGeom prst="rect">
            <a:avLst/>
          </a:prstGeom>
          <a:ln w="12700">
            <a:miter lim="400000"/>
          </a:ln>
        </p:spPr>
      </p:pic>
      <p:sp>
        <p:nvSpPr>
          <p:cNvPr id="458" name="Grafana (AGPL, c 2014)"/>
          <p:cNvSpPr txBox="1"/>
          <p:nvPr/>
        </p:nvSpPr>
        <p:spPr>
          <a:xfrm>
            <a:off x="4931587" y="13216007"/>
            <a:ext cx="340102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Grafana (AGPL, c 2014)</a:t>
            </a:r>
          </a:p>
        </p:txBody>
      </p:sp>
      <p:sp>
        <p:nvSpPr>
          <p:cNvPr id="459" name="InfluxDB (MIT license, c 2013)"/>
          <p:cNvSpPr txBox="1"/>
          <p:nvPr/>
        </p:nvSpPr>
        <p:spPr>
          <a:xfrm>
            <a:off x="16325361" y="13216007"/>
            <a:ext cx="419129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InfluxDB (MIT license, c 2013)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7200" dirty="0"/>
              <a:t>Review: Test Driven Development (TDD) creates fast feedback loops</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4</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7490092" y="3537369"/>
            <a:ext cx="3357796" cy="197120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3657600" y="3988855"/>
            <a:ext cx="3057992"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12526782" y="4794205"/>
            <a:ext cx="3357796"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16754012" y="7956729"/>
            <a:ext cx="3357796"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13436185" y="12173507"/>
            <a:ext cx="3947410"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5461425" y="8014095"/>
            <a:ext cx="3057990"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10909101" y="6097951"/>
            <a:ext cx="2428406" cy="2428406"/>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14205680" y="8556788"/>
            <a:ext cx="2520848" cy="2520848"/>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9807326" y="10871666"/>
            <a:ext cx="2520848" cy="2520848"/>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10847888" y="4522973"/>
            <a:ext cx="1275416" cy="157497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13369915" y="10035899"/>
            <a:ext cx="1054454" cy="3137930"/>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13337507" y="7312155"/>
            <a:ext cx="2128598" cy="1244634"/>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9807325" y="7312154"/>
            <a:ext cx="1101774" cy="4819936"/>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467" name="https://www.youtube.com/watch?v=qyzymLlj9ag"/>
          <p:cNvSpPr txBox="1"/>
          <p:nvPr/>
        </p:nvSpPr>
        <p:spPr>
          <a:xfrm>
            <a:off x="13529483" y="13057473"/>
            <a:ext cx="620161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a:hlinkClick r:id="rId4"/>
              </a:rPr>
              <a:t>https://www.youtube.com/watch?v=qyzymLlj9ag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lstStyle/>
          <a:p>
            <a:r>
              <a:rPr dirty="0">
                <a:solidFill>
                  <a:srgbClr val="0070C0"/>
                </a:solidFill>
              </a:rPr>
              <a:t>From Monitoring to Observability</a:t>
            </a:r>
          </a:p>
        </p:txBody>
      </p:sp>
      <p:sp>
        <p:nvSpPr>
          <p:cNvPr id="480" name="Understanding what is going on inside of our deployed systems"/>
          <p:cNvSpPr txBox="1">
            <a:spLocks noGrp="1"/>
          </p:cNvSpPr>
          <p:nvPr>
            <p:ph type="body" sz="quarter" idx="1"/>
          </p:nvPr>
        </p:nvSpPr>
        <p:spPr>
          <a:prstGeom prst="rect">
            <a:avLst/>
          </a:prstGeom>
        </p:spPr>
        <p:txBody>
          <a:bodyPr>
            <a:normAutofit fontScale="92500"/>
          </a:bodyPr>
          <a:lstStyle/>
          <a:p>
            <a:r>
              <a:t>Understanding what is going on inside of our deployed systems</a:t>
            </a:r>
          </a:p>
        </p:txBody>
      </p:sp>
      <p:sp>
        <p:nvSpPr>
          <p:cNvPr id="481" name="Body Level One…"/>
          <p:cNvSpPr txBox="1">
            <a:spLocks noGrp="1"/>
          </p:cNvSpPr>
          <p:nvPr>
            <p:ph type="body" idx="21"/>
          </p:nvPr>
        </p:nvSpPr>
        <p:spPr>
          <a:prstGeom prst="rect">
            <a:avLst/>
          </a:prstGeom>
        </p:spPr>
        <p:txBody>
          <a:bodyPr/>
          <a:lstStyle/>
          <a:p>
            <a:endParaRPr/>
          </a:p>
        </p:txBody>
      </p:sp>
      <p:pic>
        <p:nvPicPr>
          <p:cNvPr id="482" name="Image" descr="Image"/>
          <p:cNvPicPr>
            <a:picLocks noChangeAspect="1"/>
          </p:cNvPicPr>
          <p:nvPr/>
        </p:nvPicPr>
        <p:blipFill>
          <a:blip r:embed="rId3"/>
          <a:stretch>
            <a:fillRect/>
          </a:stretch>
        </p:blipFill>
        <p:spPr>
          <a:xfrm>
            <a:off x="1435100" y="3378752"/>
            <a:ext cx="21513800" cy="11861801"/>
          </a:xfrm>
          <a:prstGeom prst="rect">
            <a:avLst/>
          </a:prstGeom>
          <a:ln w="12700">
            <a:miter lim="400000"/>
          </a:ln>
        </p:spPr>
      </p:pic>
      <p:grpSp>
        <p:nvGrpSpPr>
          <p:cNvPr id="485" name="Example dashboard by DataDog:…"/>
          <p:cNvGrpSpPr/>
          <p:nvPr/>
        </p:nvGrpSpPr>
        <p:grpSpPr>
          <a:xfrm>
            <a:off x="1435100" y="4601202"/>
            <a:ext cx="8991091" cy="2502619"/>
            <a:chOff x="0" y="0"/>
            <a:chExt cx="5153150" cy="2044700"/>
          </a:xfrm>
        </p:grpSpPr>
        <p:sp>
          <p:nvSpPr>
            <p:cNvPr id="484" name="Example dashboard by DataDog:…"/>
            <p:cNvSpPr txBox="1"/>
            <p:nvPr/>
          </p:nvSpPr>
          <p:spPr>
            <a:xfrm>
              <a:off x="203200" y="203200"/>
              <a:ext cx="4746751" cy="160020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r>
                <a:t>Example dashboard by DataDog:</a:t>
              </a:r>
            </a:p>
            <a:p>
              <a:r>
                <a:rPr u="sng">
                  <a:solidFill>
                    <a:srgbClr val="0000FF"/>
                  </a:solidFill>
                  <a:uFill>
                    <a:solidFill>
                      <a:srgbClr val="0000FF"/>
                    </a:solidFill>
                  </a:uFill>
                  <a:hlinkClick r:id="rId4"/>
                </a:rPr>
                <a:t>https://www.datadoghq.com/blog/gke-dashboards-integration-improvements/</a:t>
              </a:r>
              <a:r>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fontScale="90000"/>
          </a:bodyPr>
          <a:lstStyle/>
          <a:p>
            <a:pPr lvl="1">
              <a:defRPr sz="8500" spc="-170">
                <a:solidFill>
                  <a:srgbClr val="005493"/>
                </a:solidFill>
              </a:defRPr>
            </a:pPr>
            <a:r>
              <a:rPr lang="en-US"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4572000" y="3736258"/>
            <a:ext cx="15240000" cy="8496301"/>
          </a:xfrm>
          <a:prstGeom prst="rect">
            <a:avLst/>
          </a:prstGeom>
          <a:ln w="12700">
            <a:miter lim="400000"/>
          </a:ln>
        </p:spPr>
      </p:pic>
      <p:sp>
        <p:nvSpPr>
          <p:cNvPr id="491" name="Screenshot: https://www.akitasoftware.com/blog-posts/plug-and-play-endpoint-views-for-metrics-errors"/>
          <p:cNvSpPr txBox="1"/>
          <p:nvPr/>
        </p:nvSpPr>
        <p:spPr>
          <a:xfrm>
            <a:off x="2488555" y="12744804"/>
            <a:ext cx="1392049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Screenshot: </a:t>
            </a:r>
            <a:r>
              <a:rPr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xfrm>
            <a:off x="1206500" y="1079499"/>
            <a:ext cx="21971000" cy="1433166"/>
          </a:xfrm>
          <a:prstGeom prst="rect">
            <a:avLst/>
          </a:prstGeom>
        </p:spPr>
        <p:txBody>
          <a:bodyPr/>
          <a:lstStyle>
            <a:lvl1pPr>
              <a:defRPr sz="7600" spc="-200"/>
            </a:lvl1pPr>
          </a:lstStyle>
          <a:p>
            <a:r>
              <a:t>Monitoring Services Take Automated Actions</a:t>
            </a:r>
          </a:p>
        </p:txBody>
      </p:sp>
      <p:sp>
        <p:nvSpPr>
          <p:cNvPr id="494" name="Text Placeholder 2"/>
          <p:cNvSpPr txBox="1">
            <a:spLocks noGrp="1"/>
          </p:cNvSpPr>
          <p:nvPr>
            <p:ph type="body" sz="quarter" idx="1"/>
          </p:nvPr>
        </p:nvSpPr>
        <p:spPr>
          <a:xfrm>
            <a:off x="1206500" y="2372960"/>
            <a:ext cx="21971000" cy="934780"/>
          </a:xfrm>
          <a:prstGeom prst="rect">
            <a:avLst/>
          </a:prstGeom>
        </p:spPr>
        <p:txBody>
          <a:bodyPr>
            <a:normAutofit lnSpcReduction="10000"/>
          </a:bodyPr>
          <a:lstStyle/>
          <a:p>
            <a:endParaRPr/>
          </a:p>
        </p:txBody>
      </p:sp>
      <p:sp>
        <p:nvSpPr>
          <p:cNvPr id="495" name="Text Placeholder 3"/>
          <p:cNvSpPr txBox="1">
            <a:spLocks noGrp="1"/>
          </p:cNvSpPr>
          <p:nvPr>
            <p:ph type="body" idx="21"/>
          </p:nvPr>
        </p:nvSpPr>
        <p:spPr>
          <a:prstGeom prst="rect">
            <a:avLst/>
          </a:prstGeom>
        </p:spPr>
        <p:txBody>
          <a:bodyPr/>
          <a:lstStyle/>
          <a:p>
            <a:endParaRPr/>
          </a:p>
        </p:txBody>
      </p:sp>
      <p:pic>
        <p:nvPicPr>
          <p:cNvPr id="496"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lstStyle/>
          <a:p>
            <a:r>
              <a:rPr dirty="0"/>
              <a:t>By now, you should be able to…</a:t>
            </a:r>
          </a:p>
          <a:p>
            <a:pPr lvl="1">
              <a:buFont typeface="Arial" panose="020B0604020202020204" pitchFamily="34" charset="0"/>
              <a:buChar char="•"/>
            </a:pPr>
            <a:r>
              <a:rPr lang="en-US" sz="4400" dirty="0"/>
              <a:t>Describe how continuous development helps to catch errors sooner in the software lifecycle</a:t>
            </a:r>
          </a:p>
          <a:p>
            <a:pPr lvl="1">
              <a:buFont typeface="Arial" panose="020B0604020202020204" pitchFamily="34" charset="0"/>
              <a:buChar char="•"/>
            </a:pPr>
            <a:r>
              <a:rPr lang="en-US" sz="4400" dirty="0"/>
              <a:t>Describe strategies for performing quality-assurance on software as and after it is delivered</a:t>
            </a:r>
          </a:p>
          <a:p>
            <a:pPr lvl="1">
              <a:buFont typeface="Arial" panose="020B0604020202020204" pitchFamily="34" charset="0"/>
              <a:buChar char="•"/>
            </a:pPr>
            <a:r>
              <a:rPr lang="en-US" sz="4400" dirty="0"/>
              <a:t>Compare and contrast continuous delivery with test driven development as a quality assurance strategy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4191412" y="12971027"/>
            <a:ext cx="16001175"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2400" u="sng" dirty="0">
                <a:solidFill>
                  <a:srgbClr val="0000FF"/>
                </a:solidFill>
                <a:uFill>
                  <a:solidFill>
                    <a:srgbClr val="0000FF"/>
                  </a:solidFill>
                </a:uFill>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408304" y="6582807"/>
            <a:ext cx="8117841" cy="598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584200">
              <a:defRPr>
                <a:solidFill>
                  <a:srgbClr val="000000"/>
                </a:solidFill>
                <a:latin typeface="+mj-lt"/>
                <a:ea typeface="+mj-ea"/>
                <a:cs typeface="+mj-cs"/>
                <a:sym typeface="Helvetica Neue"/>
              </a:defRPr>
            </a:pPr>
            <a:r>
              <a:rPr sz="2400" dirty="0"/>
              <a:t>“That morning, a software bug in an update to the </a:t>
            </a:r>
            <a:r>
              <a:rPr sz="2400" dirty="0" err="1"/>
              <a:t>DynamicSource</a:t>
            </a:r>
            <a:r>
              <a:rPr sz="2400" dirty="0"/>
              <a:t> tool caused it to provide seriously undervalued weights for the airplanes.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The Alaska 737 captain said the data was on the order of 20,000 to 30,000 pounds light. With the total weight of those jets at 150,000 to 170,000 pounds, the error was enough to skew the engine thrust and speed settings.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Both planes headed down the runway with less power and at lower speed than they should have. And with the jets judged lighter than they actually were, the pilots rotated too early</a:t>
            </a:r>
            <a:br>
              <a:rPr sz="2400" dirty="0"/>
            </a:br>
            <a:br>
              <a:rPr sz="2400" dirty="0"/>
            </a:br>
            <a:r>
              <a:rPr sz="24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2874406"/>
            <a:ext cx="9652001" cy="37084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15754028" y="5472520"/>
            <a:ext cx="8117841" cy="6873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457200">
              <a:spcBef>
                <a:spcPts val="2400"/>
              </a:spcBef>
              <a:defRPr>
                <a:solidFill>
                  <a:srgbClr val="191919"/>
                </a:solidFill>
              </a:defRPr>
            </a:pPr>
            <a:r>
              <a:rPr sz="2400" dirty="0"/>
              <a:t>… “A quick interim fix proved easy: When operations staff turned off the automatic uplink of the data to the aircraft and switched to manual requests “we didn’t have the bug anymore.”</a:t>
            </a:r>
          </a:p>
          <a:p>
            <a:pPr algn="just" defTabSz="457200">
              <a:spcBef>
                <a:spcPts val="2400"/>
              </a:spcBef>
              <a:defRPr>
                <a:solidFill>
                  <a:srgbClr val="191919"/>
                </a:solidFill>
              </a:defRPr>
            </a:pPr>
            <a:r>
              <a:rPr sz="2400" dirty="0"/>
              <a:t>Peyton said his team also checked the integrity of the calculation itself before lifting the stoppage. All that was accomplished in 20 minutes.</a:t>
            </a:r>
          </a:p>
          <a:p>
            <a:pPr algn="just" defTabSz="457200">
              <a:spcBef>
                <a:spcPts val="2400"/>
              </a:spcBef>
              <a:defRPr>
                <a:solidFill>
                  <a:srgbClr val="191919"/>
                </a:solidFill>
              </a:defRPr>
            </a:pPr>
            <a:r>
              <a:rPr sz="2400" dirty="0"/>
              <a:t>The software code was permanently repaired about five hours later.</a:t>
            </a:r>
          </a:p>
          <a:p>
            <a:pPr algn="just" defTabSz="457200">
              <a:defRPr>
                <a:solidFill>
                  <a:srgbClr val="191919"/>
                </a:solidFill>
              </a:defRPr>
            </a:pPr>
            <a:endParaRPr sz="2400" dirty="0"/>
          </a:p>
          <a:p>
            <a:pPr algn="just" defTabSz="457200">
              <a:spcBef>
                <a:spcPts val="2400"/>
              </a:spcBef>
              <a:defRPr>
                <a:solidFill>
                  <a:srgbClr val="191919"/>
                </a:solidFill>
              </a:defRPr>
            </a:pPr>
            <a:r>
              <a:rPr sz="2400" dirty="0"/>
              <a:t>Peyton added that even though the update to the </a:t>
            </a:r>
            <a:r>
              <a:rPr sz="2400" dirty="0" err="1"/>
              <a:t>DynamicSource</a:t>
            </a:r>
            <a:r>
              <a:rPr sz="2400" dirty="0"/>
              <a:t> software had been tested over an extended period, the bug was missed because it only presented when many aircraft at the same time were using the system.</a:t>
            </a:r>
          </a:p>
          <a:p>
            <a:pPr algn="just" defTabSz="457200">
              <a:spcBef>
                <a:spcPts val="2400"/>
              </a:spcBef>
              <a:defRPr>
                <a:solidFill>
                  <a:srgbClr val="191919"/>
                </a:solidFill>
              </a:defRPr>
            </a:pPr>
            <a:r>
              <a:rPr sz="2400" dirty="0"/>
              <a:t>Subsequently, a test of the software under high demand was developed.”</a:t>
            </a:r>
          </a:p>
        </p:txBody>
      </p:sp>
      <p:sp>
        <p:nvSpPr>
          <p:cNvPr id="13" name="TextBox 12">
            <a:extLst>
              <a:ext uri="{FF2B5EF4-FFF2-40B4-BE49-F238E27FC236}">
                <a16:creationId xmlns:a16="http://schemas.microsoft.com/office/drawing/2014/main" id="{F48AA52F-2F6F-AE80-E8F0-BD423B95BEC9}"/>
              </a:ext>
            </a:extLst>
          </p:cNvPr>
          <p:cNvSpPr txBox="1"/>
          <p:nvPr/>
        </p:nvSpPr>
        <p:spPr>
          <a:xfrm>
            <a:off x="9027949" y="11172163"/>
            <a:ext cx="6309360"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0" i="0" u="none" strike="noStrike" dirty="0">
                <a:solidFill>
                  <a:srgbClr val="0F1419"/>
                </a:solidFill>
                <a:effectLst/>
                <a:latin typeface="TwitterChirp"/>
              </a:rPr>
              <a:t>Photo: </a:t>
            </a:r>
            <a:r>
              <a:rPr lang="en-US" sz="1600" b="0" i="0" u="none" strike="noStrike" dirty="0" err="1">
                <a:solidFill>
                  <a:srgbClr val="0F1419"/>
                </a:solidFill>
                <a:effectLst/>
                <a:latin typeface="TwitterChirp"/>
              </a:rPr>
              <a:t>saiters_photography</a:t>
            </a:r>
            <a:r>
              <a:rPr lang="en-US" sz="1600" b="0" i="0" u="none" strike="noStrike" dirty="0">
                <a:solidFill>
                  <a:srgbClr val="0F1419"/>
                </a:solidFill>
                <a:effectLst/>
                <a:latin typeface="TwitterChirp"/>
              </a:rPr>
              <a:t> (IG, different plane/</a:t>
            </a:r>
            <a:r>
              <a:rPr lang="en-US" sz="1600" b="0" i="0" u="none" strike="noStrike" dirty="0" err="1">
                <a:solidFill>
                  <a:srgbClr val="0F1419"/>
                </a:solidFill>
                <a:effectLst/>
                <a:latin typeface="TwitterChirp"/>
              </a:rPr>
              <a:t>airpot</a:t>
            </a:r>
            <a:r>
              <a:rPr lang="en-US" sz="1600" b="0" i="0" u="none" strike="noStrike" dirty="0">
                <a:solidFill>
                  <a:srgbClr val="0F1419"/>
                </a:solidFill>
                <a:effectLst/>
                <a:latin typeface="TwitterChirp"/>
              </a:rPr>
              <a:t>)</a:t>
            </a:r>
            <a:endParaRPr lang="en-US" sz="1600" dirty="0"/>
          </a:p>
        </p:txBody>
      </p:sp>
      <p:sp>
        <p:nvSpPr>
          <p:cNvPr id="14" name="TextBox 13">
            <a:extLst>
              <a:ext uri="{FF2B5EF4-FFF2-40B4-BE49-F238E27FC236}">
                <a16:creationId xmlns:a16="http://schemas.microsoft.com/office/drawing/2014/main" id="{03652842-668A-AAFA-CBA8-103023148240}"/>
              </a:ext>
            </a:extLst>
          </p:cNvPr>
          <p:cNvSpPr txBox="1"/>
          <p:nvPr/>
        </p:nvSpPr>
        <p:spPr>
          <a:xfrm>
            <a:off x="22402800" y="524256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5870" y="6144760"/>
            <a:ext cx="6652260" cy="502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xfrm>
            <a:off x="271598" y="519720"/>
            <a:ext cx="23730801" cy="1507524"/>
          </a:xfrm>
          <a:prstGeom prst="rect">
            <a:avLst/>
          </a:prstGeom>
        </p:spPr>
        <p:txBody>
          <a:bodyPr>
            <a:normAutofit fontScale="90000"/>
          </a:bodyPr>
          <a:lstStyle/>
          <a:p>
            <a:r>
              <a:rPr lang="en-US" dirty="0"/>
              <a:t>Continuous development practices improves code quality and dev velocity</a:t>
            </a:r>
            <a:endParaRPr dirty="0"/>
          </a:p>
        </p:txBody>
      </p:sp>
      <p:sp>
        <p:nvSpPr>
          <p:cNvPr id="40" name="Improving quality &amp; velocity with frequent, fast feedback loops"/>
          <p:cNvSpPr txBox="1">
            <a:spLocks noGrp="1"/>
          </p:cNvSpPr>
          <p:nvPr>
            <p:ph type="body" sz="quarter" idx="1"/>
          </p:nvPr>
        </p:nvSpPr>
        <p:spPr>
          <a:xfrm>
            <a:off x="381601" y="2174789"/>
            <a:ext cx="23620798" cy="8328975"/>
          </a:xfrm>
          <a:prstGeom prst="rect">
            <a:avLst/>
          </a:prstGeom>
        </p:spPr>
        <p:txBody>
          <a:bodyPr>
            <a:normAutofit/>
          </a:bodyPr>
          <a:lstStyle/>
          <a:p>
            <a:pPr marL="1714500" lvl="1" indent="-685800">
              <a:buFont typeface="Arial" panose="020B0604020202020204" pitchFamily="34" charset="0"/>
              <a:buChar char="•"/>
            </a:pPr>
            <a:r>
              <a:rPr lang="en-US" sz="5400" dirty="0"/>
              <a:t>Continuous integration: Perform frequent integrations with entire codebase, running integration-scale tests</a:t>
            </a:r>
          </a:p>
          <a:p>
            <a:pPr marL="1714500" lvl="1" indent="-685800">
              <a:buFont typeface="Arial" panose="020B0604020202020204" pitchFamily="34" charset="0"/>
              <a:buChar char="•"/>
            </a:pPr>
            <a:r>
              <a:rPr lang="en-US" sz="5400" dirty="0"/>
              <a:t>Continuous delivery: Deploy frequently and monitor</a:t>
            </a:r>
          </a:p>
          <a:p>
            <a:pPr marL="1714500" lvl="1" indent="-685800">
              <a:buFont typeface="Arial" panose="020B0604020202020204" pitchFamily="34" charset="0"/>
              <a:buChar char="•"/>
            </a:pPr>
            <a:endParaRPr sz="5400" dirty="0"/>
          </a:p>
        </p:txBody>
      </p:sp>
      <p:cxnSp>
        <p:nvCxnSpPr>
          <p:cNvPr id="2" name="Connection Line">
            <a:extLst>
              <a:ext uri="{FF2B5EF4-FFF2-40B4-BE49-F238E27FC236}">
                <a16:creationId xmlns:a16="http://schemas.microsoft.com/office/drawing/2014/main" id="{8681A36A-1112-6FA1-B749-04ABD3CC5DA5}"/>
              </a:ext>
            </a:extLst>
          </p:cNvPr>
          <p:cNvCxnSpPr>
            <a:stCxn id="18" idx="0"/>
            <a:endCxn id="19" idx="0"/>
          </p:cNvCxnSpPr>
          <p:nvPr/>
        </p:nvCxnSpPr>
        <p:spPr>
          <a:xfrm>
            <a:off x="7884894" y="6550895"/>
            <a:ext cx="4307106" cy="1"/>
          </a:xfrm>
          <a:prstGeom prst="straightConnector1">
            <a:avLst/>
          </a:prstGeom>
          <a:ln w="63500">
            <a:solidFill>
              <a:srgbClr val="000000"/>
            </a:solidFill>
            <a:miter lim="400000"/>
            <a:tailEnd type="triangle"/>
          </a:ln>
        </p:spPr>
      </p:cxnSp>
      <p:cxnSp>
        <p:nvCxnSpPr>
          <p:cNvPr id="3" name="Connection Line">
            <a:extLst>
              <a:ext uri="{FF2B5EF4-FFF2-40B4-BE49-F238E27FC236}">
                <a16:creationId xmlns:a16="http://schemas.microsoft.com/office/drawing/2014/main" id="{0AA555FD-F09D-7B67-4E52-0374BCD79B7A}"/>
              </a:ext>
            </a:extLst>
          </p:cNvPr>
          <p:cNvCxnSpPr>
            <a:stCxn id="19" idx="0"/>
            <a:endCxn id="20" idx="0"/>
          </p:cNvCxnSpPr>
          <p:nvPr/>
        </p:nvCxnSpPr>
        <p:spPr>
          <a:xfrm>
            <a:off x="12191999" y="6550895"/>
            <a:ext cx="4307106" cy="1"/>
          </a:xfrm>
          <a:prstGeom prst="straightConnector1">
            <a:avLst/>
          </a:prstGeom>
          <a:ln w="63500">
            <a:solidFill>
              <a:srgbClr val="000000"/>
            </a:solidFill>
            <a:miter lim="400000"/>
            <a:tailEnd type="triangle"/>
          </a:ln>
        </p:spPr>
      </p:cxnSp>
      <p:cxnSp>
        <p:nvCxnSpPr>
          <p:cNvPr id="4" name="Connection Line">
            <a:extLst>
              <a:ext uri="{FF2B5EF4-FFF2-40B4-BE49-F238E27FC236}">
                <a16:creationId xmlns:a16="http://schemas.microsoft.com/office/drawing/2014/main" id="{10A6DA39-7977-907B-FD62-836A0A5DD07C}"/>
              </a:ext>
            </a:extLst>
          </p:cNvPr>
          <p:cNvCxnSpPr>
            <a:stCxn id="20" idx="0"/>
            <a:endCxn id="21" idx="0"/>
          </p:cNvCxnSpPr>
          <p:nvPr/>
        </p:nvCxnSpPr>
        <p:spPr>
          <a:xfrm>
            <a:off x="16499104" y="6550895"/>
            <a:ext cx="4307107" cy="1"/>
          </a:xfrm>
          <a:prstGeom prst="straightConnector1">
            <a:avLst/>
          </a:prstGeom>
          <a:ln w="63500">
            <a:solidFill>
              <a:srgbClr val="000000"/>
            </a:solidFill>
            <a:miter lim="400000"/>
            <a:tailEnd type="triangle"/>
          </a:ln>
        </p:spPr>
      </p:cxnSp>
      <p:cxnSp>
        <p:nvCxnSpPr>
          <p:cNvPr id="5" name="Connection Line">
            <a:extLst>
              <a:ext uri="{FF2B5EF4-FFF2-40B4-BE49-F238E27FC236}">
                <a16:creationId xmlns:a16="http://schemas.microsoft.com/office/drawing/2014/main" id="{5F92B786-57C7-351A-8866-A588D7DD8E2D}"/>
              </a:ext>
            </a:extLst>
          </p:cNvPr>
          <p:cNvCxnSpPr>
            <a:stCxn id="17" idx="0"/>
            <a:endCxn id="18" idx="0"/>
          </p:cNvCxnSpPr>
          <p:nvPr/>
        </p:nvCxnSpPr>
        <p:spPr>
          <a:xfrm>
            <a:off x="3577789" y="6550895"/>
            <a:ext cx="4307106" cy="1"/>
          </a:xfrm>
          <a:prstGeom prst="straightConnector1">
            <a:avLst/>
          </a:prstGeom>
          <a:ln w="63500">
            <a:solidFill>
              <a:srgbClr val="000000"/>
            </a:solidFill>
            <a:miter lim="400000"/>
            <a:tailEnd type="triangle"/>
          </a:ln>
        </p:spPr>
      </p:cxnSp>
      <p:cxnSp>
        <p:nvCxnSpPr>
          <p:cNvPr id="7" name="Connection Line">
            <a:extLst>
              <a:ext uri="{FF2B5EF4-FFF2-40B4-BE49-F238E27FC236}">
                <a16:creationId xmlns:a16="http://schemas.microsoft.com/office/drawing/2014/main" id="{1E55AA2E-21CA-931A-03FB-8B5EFC5F4789}"/>
              </a:ext>
            </a:extLst>
          </p:cNvPr>
          <p:cNvCxnSpPr>
            <a:stCxn id="21" idx="0"/>
            <a:endCxn id="17" idx="0"/>
          </p:cNvCxnSpPr>
          <p:nvPr/>
        </p:nvCxnSpPr>
        <p:spPr>
          <a:xfrm flipH="1">
            <a:off x="3577789" y="6550895"/>
            <a:ext cx="17228422" cy="1"/>
          </a:xfrm>
          <a:prstGeom prst="straightConnector1">
            <a:avLst/>
          </a:prstGeom>
          <a:ln w="63500">
            <a:solidFill>
              <a:srgbClr val="000000"/>
            </a:solidFill>
            <a:miter lim="400000"/>
            <a:tailEnd type="triangle"/>
          </a:ln>
        </p:spPr>
      </p:cxnSp>
      <p:sp>
        <p:nvSpPr>
          <p:cNvPr id="8" name="Code Review">
            <a:extLst>
              <a:ext uri="{FF2B5EF4-FFF2-40B4-BE49-F238E27FC236}">
                <a16:creationId xmlns:a16="http://schemas.microsoft.com/office/drawing/2014/main" id="{416F0C6D-9528-5201-9EF8-4049389959C1}"/>
              </a:ext>
            </a:extLst>
          </p:cNvPr>
          <p:cNvSpPr/>
          <p:nvPr/>
        </p:nvSpPr>
        <p:spPr>
          <a:xfrm>
            <a:off x="2161755" y="7767128"/>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sp>
        <p:nvSpPr>
          <p:cNvPr id="9" name="Style Check">
            <a:extLst>
              <a:ext uri="{FF2B5EF4-FFF2-40B4-BE49-F238E27FC236}">
                <a16:creationId xmlns:a16="http://schemas.microsoft.com/office/drawing/2014/main" id="{39F792FD-728B-9AE1-FDD5-F40D794AA587}"/>
              </a:ext>
            </a:extLst>
          </p:cNvPr>
          <p:cNvSpPr/>
          <p:nvPr/>
        </p:nvSpPr>
        <p:spPr>
          <a:xfrm>
            <a:off x="6468860" y="7767128"/>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sp>
        <p:nvSpPr>
          <p:cNvPr id="10" name="Compile">
            <a:extLst>
              <a:ext uri="{FF2B5EF4-FFF2-40B4-BE49-F238E27FC236}">
                <a16:creationId xmlns:a16="http://schemas.microsoft.com/office/drawing/2014/main" id="{F7417DD0-E985-D36F-B2C2-4A91FD5B867D}"/>
              </a:ext>
            </a:extLst>
          </p:cNvPr>
          <p:cNvSpPr/>
          <p:nvPr/>
        </p:nvSpPr>
        <p:spPr>
          <a:xfrm>
            <a:off x="6468860" y="8977363"/>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sp>
        <p:nvSpPr>
          <p:cNvPr id="11" name="Unit Test">
            <a:extLst>
              <a:ext uri="{FF2B5EF4-FFF2-40B4-BE49-F238E27FC236}">
                <a16:creationId xmlns:a16="http://schemas.microsoft.com/office/drawing/2014/main" id="{87863E7E-7209-D518-6A6D-859AAD789F34}"/>
              </a:ext>
            </a:extLst>
          </p:cNvPr>
          <p:cNvSpPr/>
          <p:nvPr/>
        </p:nvSpPr>
        <p:spPr>
          <a:xfrm>
            <a:off x="6468860" y="10187599"/>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sp>
        <p:nvSpPr>
          <p:cNvPr id="12" name="Prepare Deployment">
            <a:extLst>
              <a:ext uri="{FF2B5EF4-FFF2-40B4-BE49-F238E27FC236}">
                <a16:creationId xmlns:a16="http://schemas.microsoft.com/office/drawing/2014/main" id="{7E24CC61-9A69-A8D4-E6D3-6033146872BC}"/>
              </a:ext>
            </a:extLst>
          </p:cNvPr>
          <p:cNvSpPr/>
          <p:nvPr/>
        </p:nvSpPr>
        <p:spPr>
          <a:xfrm>
            <a:off x="6468860" y="11397834"/>
            <a:ext cx="2832070" cy="103315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sp>
        <p:nvSpPr>
          <p:cNvPr id="13" name="Integration Test">
            <a:extLst>
              <a:ext uri="{FF2B5EF4-FFF2-40B4-BE49-F238E27FC236}">
                <a16:creationId xmlns:a16="http://schemas.microsoft.com/office/drawing/2014/main" id="{60E79185-F6C9-6433-2792-BBA53A65FC96}"/>
              </a:ext>
            </a:extLst>
          </p:cNvPr>
          <p:cNvSpPr/>
          <p:nvPr/>
        </p:nvSpPr>
        <p:spPr>
          <a:xfrm>
            <a:off x="10775965" y="7761130"/>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sp>
        <p:nvSpPr>
          <p:cNvPr id="14" name="Load Test">
            <a:extLst>
              <a:ext uri="{FF2B5EF4-FFF2-40B4-BE49-F238E27FC236}">
                <a16:creationId xmlns:a16="http://schemas.microsoft.com/office/drawing/2014/main" id="{660B6FE9-67A9-EC76-EA32-7D06DA7EFBDE}"/>
              </a:ext>
            </a:extLst>
          </p:cNvPr>
          <p:cNvSpPr/>
          <p:nvPr/>
        </p:nvSpPr>
        <p:spPr>
          <a:xfrm>
            <a:off x="10775965" y="8977363"/>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sp>
        <p:nvSpPr>
          <p:cNvPr id="15" name="KPIs">
            <a:extLst>
              <a:ext uri="{FF2B5EF4-FFF2-40B4-BE49-F238E27FC236}">
                <a16:creationId xmlns:a16="http://schemas.microsoft.com/office/drawing/2014/main" id="{576FEB41-6925-0572-D7A8-8367C9E1249C}"/>
              </a:ext>
            </a:extLst>
          </p:cNvPr>
          <p:cNvSpPr/>
          <p:nvPr/>
        </p:nvSpPr>
        <p:spPr>
          <a:xfrm>
            <a:off x="19390174" y="7773830"/>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sp>
        <p:nvSpPr>
          <p:cNvPr id="16" name="End-to-end Test">
            <a:extLst>
              <a:ext uri="{FF2B5EF4-FFF2-40B4-BE49-F238E27FC236}">
                <a16:creationId xmlns:a16="http://schemas.microsoft.com/office/drawing/2014/main" id="{9F8AC198-042F-5EA6-B215-2A81722AD8CB}"/>
              </a:ext>
            </a:extLst>
          </p:cNvPr>
          <p:cNvSpPr/>
          <p:nvPr/>
        </p:nvSpPr>
        <p:spPr>
          <a:xfrm>
            <a:off x="15083070" y="7773830"/>
            <a:ext cx="2832069"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sp>
        <p:nvSpPr>
          <p:cNvPr id="17" name="Develop">
            <a:extLst>
              <a:ext uri="{FF2B5EF4-FFF2-40B4-BE49-F238E27FC236}">
                <a16:creationId xmlns:a16="http://schemas.microsoft.com/office/drawing/2014/main" id="{D651354E-7E62-0754-24AE-6F83E0948866}"/>
              </a:ext>
            </a:extLst>
          </p:cNvPr>
          <p:cNvSpPr/>
          <p:nvPr/>
        </p:nvSpPr>
        <p:spPr>
          <a:xfrm>
            <a:off x="2161755" y="5915895"/>
            <a:ext cx="2832070"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dirty="0"/>
              <a:t>Develop</a:t>
            </a:r>
          </a:p>
        </p:txBody>
      </p:sp>
      <p:sp>
        <p:nvSpPr>
          <p:cNvPr id="18" name="Build">
            <a:extLst>
              <a:ext uri="{FF2B5EF4-FFF2-40B4-BE49-F238E27FC236}">
                <a16:creationId xmlns:a16="http://schemas.microsoft.com/office/drawing/2014/main" id="{33721D74-587D-05EC-0E94-D81786AEC91B}"/>
              </a:ext>
            </a:extLst>
          </p:cNvPr>
          <p:cNvSpPr/>
          <p:nvPr/>
        </p:nvSpPr>
        <p:spPr>
          <a:xfrm>
            <a:off x="6468860" y="5915895"/>
            <a:ext cx="2832070"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sp>
        <p:nvSpPr>
          <p:cNvPr id="19" name="Test">
            <a:extLst>
              <a:ext uri="{FF2B5EF4-FFF2-40B4-BE49-F238E27FC236}">
                <a16:creationId xmlns:a16="http://schemas.microsoft.com/office/drawing/2014/main" id="{BF0B6227-CEDE-2BDF-F832-362EAA5EF409}"/>
              </a:ext>
            </a:extLst>
          </p:cNvPr>
          <p:cNvSpPr/>
          <p:nvPr/>
        </p:nvSpPr>
        <p:spPr>
          <a:xfrm>
            <a:off x="10775965" y="5915895"/>
            <a:ext cx="2832070"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sp>
        <p:nvSpPr>
          <p:cNvPr id="20" name="Deploy">
            <a:extLst>
              <a:ext uri="{FF2B5EF4-FFF2-40B4-BE49-F238E27FC236}">
                <a16:creationId xmlns:a16="http://schemas.microsoft.com/office/drawing/2014/main" id="{A62E407E-FCB9-9EE1-C038-2C8739E8D501}"/>
              </a:ext>
            </a:extLst>
          </p:cNvPr>
          <p:cNvSpPr/>
          <p:nvPr/>
        </p:nvSpPr>
        <p:spPr>
          <a:xfrm>
            <a:off x="15083070" y="5915895"/>
            <a:ext cx="2832069"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sp>
        <p:nvSpPr>
          <p:cNvPr id="21" name="Monitor">
            <a:extLst>
              <a:ext uri="{FF2B5EF4-FFF2-40B4-BE49-F238E27FC236}">
                <a16:creationId xmlns:a16="http://schemas.microsoft.com/office/drawing/2014/main" id="{A90C8BBD-8BAE-492D-3D7E-9FFAC46A1084}"/>
              </a:ext>
            </a:extLst>
          </p:cNvPr>
          <p:cNvSpPr/>
          <p:nvPr/>
        </p:nvSpPr>
        <p:spPr>
          <a:xfrm>
            <a:off x="19390176" y="5915895"/>
            <a:ext cx="2832069"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dirty="0"/>
              <a:t>Monitor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xfrm>
            <a:off x="319696" y="71960"/>
            <a:ext cx="23730801" cy="2651128"/>
          </a:xfrm>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type="body" idx="1"/>
          </p:nvPr>
        </p:nvSpPr>
        <p:spPr>
          <a:xfrm>
            <a:off x="429699" y="3078480"/>
            <a:ext cx="23620798" cy="9574838"/>
          </a:xfrm>
          <a:prstGeom prst="rect">
            <a:avLst/>
          </a:prstGeom>
        </p:spPr>
        <p:txBody>
          <a:bodyPr/>
          <a:lstStyle/>
          <a:p>
            <a:pPr lvl="1">
              <a:buSzPct val="100000"/>
              <a:buFont typeface="Arial" panose="020B0604020202020204" pitchFamily="34" charset="0"/>
              <a:buChar char="•"/>
            </a:pPr>
            <a:r>
              <a:rPr lang="en-US" sz="4800" dirty="0"/>
              <a:t>Given: </a:t>
            </a:r>
            <a:r>
              <a:rPr sz="4800" dirty="0"/>
              <a:t>Our systems involve many components, some of which might even be in different version control repositories</a:t>
            </a:r>
          </a:p>
          <a:p>
            <a:pPr lvl="1">
              <a:buSzPct val="100000"/>
              <a:buFont typeface="Arial" panose="020B0604020202020204" pitchFamily="34" charset="0"/>
              <a:buChar char="•"/>
            </a:pPr>
            <a:r>
              <a:rPr lang="en-US" sz="4800" dirty="0"/>
              <a:t>Consider: </a:t>
            </a:r>
            <a:r>
              <a:rPr sz="4800" dirty="0"/>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t>CI 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6139753" y="5085939"/>
            <a:ext cx="7797387" cy="7283376"/>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9300960" y="6121667"/>
            <a:ext cx="1475006" cy="1270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7" name="Connection Line">
            <a:extLst>
              <a:ext uri="{FF2B5EF4-FFF2-40B4-BE49-F238E27FC236}">
                <a16:creationId xmlns:a16="http://schemas.microsoft.com/office/drawing/2014/main" id="{C7124435-FDEA-BCFC-448E-77D0737D3521}"/>
              </a:ext>
            </a:extLst>
          </p:cNvPr>
          <p:cNvSpPr/>
          <p:nvPr/>
        </p:nvSpPr>
        <p:spPr>
          <a:xfrm>
            <a:off x="13608063" y="6128017"/>
            <a:ext cx="1475009" cy="1"/>
          </a:xfrm>
          <a:prstGeom prst="line">
            <a:avLst/>
          </a:prstGeom>
          <a:ln w="63500">
            <a:solidFill>
              <a:srgbClr val="000000"/>
            </a:solidFill>
            <a:miter lim="400000"/>
            <a:tailEnd type="triangle"/>
          </a:ln>
        </p:spPr>
        <p:txBody>
          <a:bodyPr lIns="45718" tIns="45718" rIns="45718" bIns="45718"/>
          <a:lstStyle/>
          <a:p>
            <a:pPr algn="ctr"/>
            <a:endParaRPr/>
          </a:p>
        </p:txBody>
      </p:sp>
      <p:sp>
        <p:nvSpPr>
          <p:cNvPr id="8" name="Connection Line">
            <a:extLst>
              <a:ext uri="{FF2B5EF4-FFF2-40B4-BE49-F238E27FC236}">
                <a16:creationId xmlns:a16="http://schemas.microsoft.com/office/drawing/2014/main" id="{F00A3883-5B89-D764-927D-CC899260FF74}"/>
              </a:ext>
            </a:extLst>
          </p:cNvPr>
          <p:cNvSpPr/>
          <p:nvPr/>
        </p:nvSpPr>
        <p:spPr>
          <a:xfrm>
            <a:off x="17915170" y="6121667"/>
            <a:ext cx="1475008" cy="1270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9" name="Connection Line">
            <a:extLst>
              <a:ext uri="{FF2B5EF4-FFF2-40B4-BE49-F238E27FC236}">
                <a16:creationId xmlns:a16="http://schemas.microsoft.com/office/drawing/2014/main" id="{122F5E53-627A-D327-A3D9-68DA2ADC9236}"/>
              </a:ext>
            </a:extLst>
          </p:cNvPr>
          <p:cNvSpPr/>
          <p:nvPr/>
        </p:nvSpPr>
        <p:spPr>
          <a:xfrm>
            <a:off x="4993825" y="6118905"/>
            <a:ext cx="1475007" cy="1270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2161755" y="7344250"/>
            <a:ext cx="2832072" cy="934782"/>
            <a:chOff x="0" y="0"/>
            <a:chExt cx="2832071" cy="934781"/>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6468860" y="7344250"/>
            <a:ext cx="2832072" cy="934782"/>
            <a:chOff x="0" y="0"/>
            <a:chExt cx="2832071" cy="934781"/>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6468860" y="8554486"/>
            <a:ext cx="2832072" cy="934782"/>
            <a:chOff x="0" y="0"/>
            <a:chExt cx="2832071" cy="934781"/>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8" name="Compile">
              <a:extLst>
                <a:ext uri="{FF2B5EF4-FFF2-40B4-BE49-F238E27FC236}">
                  <a16:creationId xmlns:a16="http://schemas.microsoft.com/office/drawing/2014/main" id="{F1E5B161-DEC8-6171-66BC-DE2EB85F8950}"/>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6468860" y="9764720"/>
            <a:ext cx="2832072" cy="934783"/>
            <a:chOff x="0" y="0"/>
            <a:chExt cx="2832071" cy="934781"/>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1" name="Unit Test">
              <a:extLst>
                <a:ext uri="{FF2B5EF4-FFF2-40B4-BE49-F238E27FC236}">
                  <a16:creationId xmlns:a16="http://schemas.microsoft.com/office/drawing/2014/main" id="{04E40912-96FE-BA60-255C-1E26CEBAC4A7}"/>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6468860" y="10974957"/>
            <a:ext cx="2832072" cy="1033153"/>
            <a:chOff x="0" y="0"/>
            <a:chExt cx="2832071" cy="1033152"/>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1400"/>
              <a:ext cx="2832073" cy="10303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10775964" y="7292681"/>
            <a:ext cx="2832073" cy="1025922"/>
            <a:chOff x="0" y="-45571"/>
            <a:chExt cx="2832072" cy="1025921"/>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45571"/>
              <a:ext cx="2832072" cy="1025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10775964" y="8554486"/>
            <a:ext cx="2832072" cy="934782"/>
            <a:chOff x="0" y="0"/>
            <a:chExt cx="2832071" cy="934781"/>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0" name="Load Test">
              <a:extLst>
                <a:ext uri="{FF2B5EF4-FFF2-40B4-BE49-F238E27FC236}">
                  <a16:creationId xmlns:a16="http://schemas.microsoft.com/office/drawing/2014/main" id="{ADBE5942-5440-5BCD-6E9A-F0E6C6739E0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4826282" y="12496738"/>
            <a:ext cx="10424329" cy="548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1">
                <a:solidFill>
                  <a:srgbClr val="000000"/>
                </a:solidFill>
                <a:latin typeface="+mj-lt"/>
                <a:ea typeface="+mj-ea"/>
                <a:cs typeface="+mj-cs"/>
                <a:sym typeface="Helvetica Neue"/>
              </a:defRPr>
            </a:lvl1pPr>
          </a:lstStyle>
          <a:p>
            <a:pPr algn="ctr"/>
            <a: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19390176" y="7344250"/>
            <a:ext cx="2832073" cy="934782"/>
            <a:chOff x="0" y="0"/>
            <a:chExt cx="2832071" cy="934781"/>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4" name="KPIs">
              <a:extLst>
                <a:ext uri="{FF2B5EF4-FFF2-40B4-BE49-F238E27FC236}">
                  <a16:creationId xmlns:a16="http://schemas.microsoft.com/office/drawing/2014/main" id="{89BA721B-B8D9-6D56-6ED2-D51FD79289E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15083068" y="7314070"/>
            <a:ext cx="2832075" cy="995144"/>
            <a:chOff x="-1" y="-7612"/>
            <a:chExt cx="2832073" cy="99514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2900">
                  <a:solidFill>
                    <a:srgbClr val="FFFFFF"/>
                  </a:solidFill>
                  <a:latin typeface="Helvetica Neue Medium"/>
                  <a:ea typeface="Helvetica Neue Medium"/>
                  <a:cs typeface="Helvetica Neue Medium"/>
                  <a:sym typeface="Helvetica Neue Medium"/>
                </a:defRPr>
              </a:pPr>
              <a:endParaRPr/>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7612"/>
              <a:ext cx="2832073" cy="9951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2161755" y="5493015"/>
            <a:ext cx="2832073" cy="1270005"/>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6468859" y="5493015"/>
            <a:ext cx="2832074" cy="1270005"/>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10775964" y="5493015"/>
            <a:ext cx="2832073" cy="1270005"/>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15083068" y="5493015"/>
            <a:ext cx="2832075" cy="1270005"/>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19390175" y="5493015"/>
            <a:ext cx="2832074" cy="1270005"/>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10038446" y="1090938"/>
            <a:ext cx="9128134" cy="37950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530</TotalTime>
  <Words>10107</Words>
  <Application>Microsoft Macintosh PowerPoint</Application>
  <PresentationFormat>Custom</PresentationFormat>
  <Paragraphs>608</Paragraphs>
  <Slides>48</Slides>
  <Notes>45</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Arial</vt:lpstr>
      <vt:lpstr>Calibri</vt:lpstr>
      <vt:lpstr>Calibri Light</vt:lpstr>
      <vt:lpstr>Helvetica</vt:lpstr>
      <vt:lpstr>Helvetica Neue</vt:lpstr>
      <vt:lpstr>TwitterChirp</vt:lpstr>
      <vt:lpstr>Verdana</vt:lpstr>
      <vt:lpstr>Office Theme</vt:lpstr>
      <vt:lpstr>1_Office Theme</vt:lpstr>
      <vt:lpstr>CS 4530 Software Engineering  Module 14: Continuous Development Processes</vt:lpstr>
      <vt:lpstr>Learning objectives for this lesson</vt:lpstr>
      <vt:lpstr>Review: The Agile Model Reduces Risk by Embracing Change (~2000)</vt:lpstr>
      <vt:lpstr>Review: Test Driven Development (TDD) creates fast feedback loops</vt:lpstr>
      <vt:lpstr>Agile values fast quality feedback loops</vt:lpstr>
      <vt:lpstr>Example: Some bugs slip through testing, even in highly-regulated industries</vt:lpstr>
      <vt:lpstr>Continuous development practices improves code quality and dev velocity</vt:lpstr>
      <vt:lpstr>Continuous Integration (CI) provides global feedback on local changes</vt:lpstr>
      <vt:lpstr>CI is a software pipeline</vt:lpstr>
      <vt:lpstr>CI is triggered by commits, pull requests, and other actions</vt:lpstr>
      <vt:lpstr>Automating Feedback Loops is Powerful</vt:lpstr>
      <vt:lpstr>CI In Practice: Autograder</vt:lpstr>
      <vt:lpstr>Example CI Pipeline - Autograder</vt:lpstr>
      <vt:lpstr>CI Pipelines automate performance testing</vt:lpstr>
      <vt:lpstr>CI Pipelines automate benchmarking</vt:lpstr>
      <vt:lpstr>Continuous Integration is Highly Configurable</vt:lpstr>
      <vt:lpstr>Effective CI processes are run often enough to reduce debugging effort</vt:lpstr>
      <vt:lpstr>Attributes of effective CI processes</vt:lpstr>
      <vt:lpstr>Effective CI processes allocate enough resources to mitigate flaky tests</vt:lpstr>
      <vt:lpstr>Continuous Integration Service Models</vt:lpstr>
      <vt:lpstr>CI in practice at Google</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Delivery</vt:lpstr>
      <vt:lpstr>Motivating scenario: Failed Deployment at Knight Capital</vt:lpstr>
      <vt:lpstr>What could Knight capital have done better?</vt:lpstr>
      <vt:lpstr>Continuous Delivery != Immediate Delivery</vt:lpstr>
      <vt:lpstr>Continuous Delivery Relies on Staging Environments</vt:lpstr>
      <vt:lpstr>A/B Deployments with Canaries Mitigate Risk</vt:lpstr>
      <vt:lpstr>Continuous Delivery Tools</vt:lpstr>
      <vt:lpstr>Continuous Delivery Leverages IaC to create multiple environments</vt:lpstr>
      <vt:lpstr>Continuous Delivery Relies on Infrastructure As Code</vt:lpstr>
      <vt:lpstr>Infrastructure as Code represents complex infrastructure in “recipes”</vt:lpstr>
      <vt:lpstr>Continuous Delivery Relies on Monitoring</vt:lpstr>
      <vt:lpstr>Beware of Metrics</vt:lpstr>
      <vt:lpstr>Tools for Monitoring Deployments</vt:lpstr>
      <vt:lpstr>Monitoring can help identify operational issues</vt:lpstr>
      <vt:lpstr>Continuous Delivery Tools Take Automated Actions</vt:lpstr>
      <vt:lpstr>From Monitoring to Observability</vt:lpstr>
      <vt:lpstr>New Tools allow Observability inside of Apps, Too</vt:lpstr>
      <vt:lpstr>Monitoring Services Take Automated Actions</vt:lpstr>
      <vt:lpstr>Deployment Example: Facebook.com</vt:lpstr>
      <vt:lpstr>Deployment Example</vt:lpstr>
      <vt:lpstr>Deployment Example</vt:lpstr>
      <vt:lpstr>Compare Continuous Delivery and TDD</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Bell, Jonathan</cp:lastModifiedBy>
  <cp:revision>41</cp:revision>
  <dcterms:modified xsi:type="dcterms:W3CDTF">2024-02-27T13:31:54Z</dcterms:modified>
</cp:coreProperties>
</file>